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3" r:id="rId3"/>
    <p:sldId id="256"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eter Russell\Downloads\20240128_192341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610" y="638232"/>
            <a:ext cx="6370782" cy="1145309"/>
          </a:xfrm>
          <a:prstGeom prst="rect">
            <a:avLst/>
          </a:prstGeom>
          <a:noFill/>
          <a:ln>
            <a:solidFill>
              <a:schemeClr val="accent5"/>
            </a:solidFill>
          </a:ln>
          <a:scene3d>
            <a:camera prst="orthographicFront"/>
            <a:lightRig rig="threePt" dir="t"/>
          </a:scene3d>
          <a:sp3d>
            <a:bevelT/>
          </a:sp3d>
        </p:spPr>
      </p:pic>
      <p:sp>
        <p:nvSpPr>
          <p:cNvPr id="3" name="Rectangle 2"/>
          <p:cNvSpPr/>
          <p:nvPr/>
        </p:nvSpPr>
        <p:spPr>
          <a:xfrm>
            <a:off x="2253673" y="3189008"/>
            <a:ext cx="7952509" cy="1877437"/>
          </a:xfrm>
          <a:prstGeom prst="rect">
            <a:avLst/>
          </a:prstGeom>
          <a:solidFill>
            <a:schemeClr val="accent4"/>
          </a:solidFill>
          <a:ln>
            <a:solidFill>
              <a:schemeClr val="accent6"/>
            </a:solidFill>
          </a:ln>
        </p:spPr>
        <p:txBody>
          <a:bodyPr wrap="square" lIns="91440" tIns="45720" rIns="91440" bIns="4572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Course Title: </a:t>
            </a:r>
            <a:r>
              <a:rPr 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Child Growth Development and Curiosity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Name: Christine Russell</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ID #: UD84012EA93230</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Date</a:t>
            </a:r>
            <a:r>
              <a:rPr lang="en-US" sz="24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smtClean="0">
                <a:solidFill>
                  <a:schemeClr val="bg1"/>
                </a:solidFill>
                <a:latin typeface="Calibri" panose="020F0502020204030204" pitchFamily="34" charset="0"/>
                <a:ea typeface="Calibri" panose="020F0502020204030204" pitchFamily="34" charset="0"/>
                <a:cs typeface="Calibri" panose="020F0502020204030204" pitchFamily="34" charset="0"/>
              </a:rPr>
              <a:t>March 29,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2024</a:t>
            </a:r>
          </a:p>
          <a:p>
            <a:pPr algn="ctr"/>
            <a:endParaRPr lang="en-US" sz="2000" b="1" cap="none"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3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4884" y="491990"/>
            <a:ext cx="4474303" cy="923330"/>
          </a:xfrm>
          <a:prstGeom prst="rect">
            <a:avLst/>
          </a:prstGeom>
          <a:solidFill>
            <a:schemeClr val="accent4"/>
          </a:solid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Bibliography</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Rectangle 2"/>
          <p:cNvSpPr/>
          <p:nvPr/>
        </p:nvSpPr>
        <p:spPr>
          <a:xfrm>
            <a:off x="822035" y="2049199"/>
            <a:ext cx="10261601" cy="3056221"/>
          </a:xfrm>
          <a:prstGeom prst="rect">
            <a:avLst/>
          </a:prstGeom>
        </p:spPr>
        <p:txBody>
          <a:bodyPr wrap="square">
            <a:sp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Piaget, J. (1952). The Origins of Intelligence in Children. New York: International Universities Press</a:t>
            </a:r>
            <a:r>
              <a:rPr lang="en-US"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0">
              <a:lnSpc>
                <a:spcPct val="107000"/>
              </a:lnSpc>
              <a:spcBef>
                <a:spcPts val="0"/>
              </a:spcBef>
              <a:spcAft>
                <a:spcPts val="0"/>
              </a:spcAft>
              <a:buSzPts val="1000"/>
              <a:tabLst>
                <a:tab pos="457200" algn="l"/>
              </a:tabLst>
            </a:pP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Vygotsky, L. S. (1978). Mind in Society: The Development of Higher Psychological Processes. Cambridge, MA: Harvard University Press</a:t>
            </a:r>
            <a:r>
              <a:rPr lang="en-US"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0">
              <a:lnSpc>
                <a:spcPct val="107000"/>
              </a:lnSpc>
              <a:spcBef>
                <a:spcPts val="0"/>
              </a:spcBef>
              <a:spcAft>
                <a:spcPts val="0"/>
              </a:spcAft>
              <a:buSzPts val="1000"/>
              <a:tabLst>
                <a:tab pos="457200" algn="l"/>
              </a:tabLst>
            </a:pP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Dewey, J. (1938). Experience and Education. New York: Macmillan</a:t>
            </a:r>
            <a:r>
              <a:rPr lang="en-US"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0">
              <a:lnSpc>
                <a:spcPct val="107000"/>
              </a:lnSpc>
              <a:spcBef>
                <a:spcPts val="0"/>
              </a:spcBef>
              <a:spcAft>
                <a:spcPts val="0"/>
              </a:spcAft>
              <a:buSzPts val="1000"/>
              <a:tabLst>
                <a:tab pos="457200" algn="l"/>
              </a:tabLst>
            </a:pPr>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500"/>
              </a:spcAft>
              <a:buSzPts val="1000"/>
              <a:buFont typeface="Symbol" panose="05050102010706020507" pitchFamily="18" charset="2"/>
              <a:buChar char=""/>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Bandura, A. (1977). Social Learning Theory. Englewood Cliffs, NJ: Prentice-Hall.</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05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Clipart - Clipart Kid | Thank you messages f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896" y="1214583"/>
            <a:ext cx="6167013" cy="4197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47598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6774" y="662285"/>
            <a:ext cx="9991725" cy="830997"/>
          </a:xfrm>
          <a:prstGeom prst="rect">
            <a:avLst/>
          </a:prstGeom>
          <a:ln>
            <a:solidFill>
              <a:srgbClr val="FF0000"/>
            </a:solidFill>
          </a:ln>
        </p:spPr>
        <p:txBody>
          <a:bodyPr wrap="square">
            <a:spAutoFit/>
          </a:bodyPr>
          <a:lstStyle/>
          <a:p>
            <a:pPr marL="342900" marR="0" lvl="0" indent="-342900">
              <a:spcBef>
                <a:spcPts val="0"/>
              </a:spcBef>
              <a:spcAft>
                <a:spcPts val="0"/>
              </a:spcAft>
              <a:tabLst>
                <a:tab pos="457200" algn="l"/>
              </a:tabLst>
            </a:pPr>
            <a:r>
              <a:rPr lang="en-US" sz="2400" b="1" dirty="0" smtClean="0">
                <a:solidFill>
                  <a:srgbClr val="FF0000"/>
                </a:solidFill>
                <a:latin typeface="Calibri" panose="020F0502020204030204" pitchFamily="34" charset="0"/>
                <a:ea typeface="Times New Roman" panose="02020603050405020304" pitchFamily="18" charset="0"/>
              </a:rPr>
              <a:t>Question 2: </a:t>
            </a:r>
            <a:r>
              <a:rPr lang="en-US" sz="2400" b="1" dirty="0" smtClean="0">
                <a:solidFill>
                  <a:srgbClr val="0D0D0D"/>
                </a:solidFill>
                <a:latin typeface="Calibri" panose="020F0502020204030204" pitchFamily="34" charset="0"/>
                <a:ea typeface="Times New Roman" panose="02020603050405020304" pitchFamily="18" charset="0"/>
              </a:rPr>
              <a:t>Explain </a:t>
            </a:r>
            <a:r>
              <a:rPr lang="en-US" sz="2400" b="1" dirty="0">
                <a:solidFill>
                  <a:srgbClr val="0D0D0D"/>
                </a:solidFill>
                <a:latin typeface="Calibri" panose="020F0502020204030204" pitchFamily="34" charset="0"/>
                <a:ea typeface="Times New Roman" panose="02020603050405020304" pitchFamily="18" charset="0"/>
              </a:rPr>
              <a:t>the role of intrinsic and extrinsic motivation in shaping children's curiosity. Provide examples to illustrate each type. (6 marks)</a:t>
            </a:r>
            <a:endParaRPr lang="en-US" sz="2400"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73455" y="2122164"/>
            <a:ext cx="2921184" cy="707886"/>
          </a:xfrm>
          <a:prstGeom prst="rect">
            <a:avLst/>
          </a:prstGeom>
          <a:solidFill>
            <a:schemeClr val="accent3"/>
          </a:solidFill>
        </p:spPr>
        <p:txBody>
          <a:bodyPr wrap="non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Introduction</a:t>
            </a:r>
            <a:endParaRPr lang="en-US" sz="4000" b="1" cap="none"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790574" y="3603951"/>
            <a:ext cx="10344149" cy="1080296"/>
          </a:xfrm>
          <a:prstGeom prst="rect">
            <a:avLst/>
          </a:prstGeom>
        </p:spPr>
        <p:txBody>
          <a:bodyPr wrap="square">
            <a:spAutoFit/>
          </a:bodyPr>
          <a:lstStyle/>
          <a:p>
            <a:pPr>
              <a:lnSpc>
                <a:spcPct val="107000"/>
              </a:lnSpc>
              <a:spcAft>
                <a:spcPts val="1500"/>
              </a:spcAf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Intrinsic and extrinsic motivation play crucial roles in shaping children's curiosity, influencing their engagement in learning activities and exploration of the world around them. Here's an explanation of each type with examples, along with relevant theorists and bibliography: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47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1007026"/>
            <a:ext cx="10132292" cy="4029565"/>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1. </a:t>
            </a: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Intrinsic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Motivation</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Definition</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Intrinsic motivation refers to the inner drive or desire to engage in an activity for its own sake, deriving pleasure, satisfaction, or personal fulfillment from the activity itself.</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Examples</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 child who is intrinsically motivated to learn might enjoy reading books simply because they find joy in exploring new ideas and stories. Another example could be a child who is curious about nature and spends time observing insects in the </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backyard</a:t>
            </a:r>
          </a:p>
          <a:p>
            <a:pPr marR="0" lvl="1">
              <a:lnSpc>
                <a:spcPct val="107000"/>
              </a:lnSpc>
              <a:spcBef>
                <a:spcPts val="0"/>
              </a:spcBef>
              <a:spcAft>
                <a:spcPts val="0"/>
              </a:spcAft>
              <a:buSzPts val="1000"/>
              <a:tabLst>
                <a:tab pos="914400" algn="l"/>
              </a:tabLst>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because they genuinely enjoy the process of discovery</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1">
              <a:lnSpc>
                <a:spcPct val="107000"/>
              </a:lnSpc>
              <a:spcBef>
                <a:spcPts val="0"/>
              </a:spcBef>
              <a:spcAft>
                <a:spcPts val="0"/>
              </a:spcAft>
              <a:buSzPts val="1000"/>
              <a:tabLst>
                <a:tab pos="914400" algn="l"/>
              </a:tabLs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Theorists</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Deci and Ryan's Self-Determination Theory (SDT) emphasizes intrinsic motivation as being driven by internal rewards such as autonomy, competence, and relatedness.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67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891" y="813062"/>
            <a:ext cx="9809018" cy="4358886"/>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 </a:t>
            </a: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Extrinsic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Motivation</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Definition</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Extrinsic motivation involves engaging in an activity in pursuit of external rewards or to avoid punishment rather than for the inherent enjoyment or satisfaction of the activity itself.</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Examples</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 child might study hard for a test not because they enjoy the subject, but because they want to earn a good grade and praise from their parents or teachers. Another example could be a child participating in a science fair to win a trophy or recognition</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1">
              <a:lnSpc>
                <a:spcPct val="107000"/>
              </a:lnSpc>
              <a:spcBef>
                <a:spcPts val="0"/>
              </a:spcBef>
              <a:spcAft>
                <a:spcPts val="0"/>
              </a:spcAft>
              <a:buSzPts val="1000"/>
              <a:tabLst>
                <a:tab pos="914400" algn="l"/>
              </a:tabLs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Theorists</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B.F. Skinner's Behaviorism theory emphasizes the role of external rewards and reinforcements in shaping behavior. Albert Bandura's Social Learning Theory also discusses how external factors such as rewards and punishments influence motivation and behavior.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50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5030" y="575025"/>
            <a:ext cx="3387467" cy="923330"/>
          </a:xfrm>
          <a:prstGeom prst="rect">
            <a:avLst/>
          </a:prstGeom>
          <a:solidFill>
            <a:schemeClr val="accent4"/>
          </a:solidFill>
        </p:spPr>
        <p:txBody>
          <a:bodyPr wrap="none">
            <a:spAutoFit/>
          </a:bodyPr>
          <a:lstStyle/>
          <a:p>
            <a:pPr algn="ctr"/>
            <a:r>
              <a:rPr lang="en-US" sz="5400" b="1" spc="50" dirty="0">
                <a:ln w="0"/>
                <a:solidFill>
                  <a:schemeClr val="bg2"/>
                </a:solidFill>
                <a:effectLst>
                  <a:innerShdw blurRad="63500" dist="50800" dir="13500000">
                    <a:srgbClr val="000000">
                      <a:alpha val="50000"/>
                    </a:srgbClr>
                  </a:innerShdw>
                </a:effectLst>
              </a:rPr>
              <a:t>Summary</a:t>
            </a:r>
          </a:p>
        </p:txBody>
      </p:sp>
      <p:sp>
        <p:nvSpPr>
          <p:cNvPr id="3" name="Rectangle 2"/>
          <p:cNvSpPr/>
          <p:nvPr/>
        </p:nvSpPr>
        <p:spPr>
          <a:xfrm>
            <a:off x="914399" y="2197381"/>
            <a:ext cx="10298546" cy="1724318"/>
          </a:xfrm>
          <a:prstGeom prst="rect">
            <a:avLst/>
          </a:prstGeom>
        </p:spPr>
        <p:txBody>
          <a:bodyPr wrap="square">
            <a:spAutoFit/>
          </a:bodyPr>
          <a:lstStyle/>
          <a:p>
            <a:pPr>
              <a:lnSpc>
                <a:spcPct val="107000"/>
              </a:lnSpc>
              <a:spcBef>
                <a:spcPts val="1500"/>
              </a:spcBef>
              <a:spcAft>
                <a:spcPts val="1500"/>
              </a:spcAft>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By understanding both intrinsic and extrinsic motivation, educators and parents can create environments that foster children's natural curiosity while also providing appropriate external incentives when needed. Encouraging intrinsic motivation can lead to more sustained and genuine curiosity-driven exploration, while judicious use of extrinsic motivators can help scaffold learning experiences and maintain engagement when necessary.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62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1180" y="473425"/>
            <a:ext cx="4004622" cy="923330"/>
          </a:xfrm>
          <a:prstGeom prst="rect">
            <a:avLst/>
          </a:prstGeom>
          <a:solidFill>
            <a:schemeClr val="accent4"/>
          </a:solidFill>
        </p:spPr>
        <p:txBody>
          <a:bodyPr wrap="none">
            <a:spAutoFit/>
          </a:bodyPr>
          <a:lstStyle/>
          <a:p>
            <a:pPr algn="ctr"/>
            <a:r>
              <a:rPr lang="en-US" sz="5400" b="1" spc="50" dirty="0">
                <a:ln w="0"/>
                <a:solidFill>
                  <a:schemeClr val="bg2"/>
                </a:solidFill>
                <a:effectLst>
                  <a:innerShdw blurRad="63500" dist="50800" dir="13500000">
                    <a:srgbClr val="000000">
                      <a:alpha val="50000"/>
                    </a:srgbClr>
                  </a:innerShdw>
                </a:effectLst>
              </a:rPr>
              <a:t>Conclusion</a:t>
            </a:r>
          </a:p>
        </p:txBody>
      </p:sp>
      <p:sp>
        <p:nvSpPr>
          <p:cNvPr id="3" name="Rectangle 2"/>
          <p:cNvSpPr/>
          <p:nvPr/>
        </p:nvSpPr>
        <p:spPr>
          <a:xfrm>
            <a:off x="895925" y="1881346"/>
            <a:ext cx="10621819" cy="2712281"/>
          </a:xfrm>
          <a:prstGeom prst="rect">
            <a:avLst/>
          </a:prstGeom>
        </p:spPr>
        <p:txBody>
          <a:bodyPr wrap="square">
            <a:spAutoFit/>
          </a:bodyPr>
          <a:lstStyle/>
          <a:p>
            <a:pPr>
              <a:lnSpc>
                <a:spcPct val="107000"/>
              </a:lnSpc>
              <a:spcAft>
                <a:spcPts val="5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humans, intrinsic motivation is not the only form of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motivation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activity, but it is a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important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pervasive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one. From birth onward, humans, in their healthiest states, are active, inquisitive, curious, and playful creatures, displaying a ubiquitous readiness to learn and explore, and they do not require extraneous incentives to do so. This natural motivational tendency is a critical element in cognitive, social, and physical development because it is through acting on one’s inherent interests that one grows in knowledge and skills. The inclinations to take interest in novelty, to actively assimilate, and to creatively apply our skills is not limited to childhood, but is a significant feature of human nature that affects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performance and persistence.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93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3976" y="667389"/>
            <a:ext cx="4474302" cy="923330"/>
          </a:xfrm>
          <a:prstGeom prst="rect">
            <a:avLst/>
          </a:prstGeom>
          <a:solidFill>
            <a:schemeClr val="accent4"/>
          </a:solidFill>
        </p:spPr>
        <p:txBody>
          <a:bodyPr wrap="none">
            <a:spAutoFit/>
          </a:bodyPr>
          <a:lstStyle/>
          <a:p>
            <a:pPr algn="ctr"/>
            <a:r>
              <a:rPr lang="en-US" sz="5400" b="1" spc="50" dirty="0">
                <a:ln w="0"/>
                <a:solidFill>
                  <a:schemeClr val="bg2"/>
                </a:solidFill>
                <a:effectLst>
                  <a:innerShdw blurRad="63500" dist="50800" dir="13500000">
                    <a:srgbClr val="000000">
                      <a:alpha val="50000"/>
                    </a:srgbClr>
                  </a:innerShdw>
                </a:effectLst>
              </a:rPr>
              <a:t>Bibliography</a:t>
            </a:r>
          </a:p>
        </p:txBody>
      </p:sp>
      <p:sp>
        <p:nvSpPr>
          <p:cNvPr id="3" name="Rectangle 2"/>
          <p:cNvSpPr/>
          <p:nvPr/>
        </p:nvSpPr>
        <p:spPr>
          <a:xfrm>
            <a:off x="877455" y="1921089"/>
            <a:ext cx="10381673" cy="3780522"/>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Deci, E. L., &amp; Ryan, R. M. (1985). Intrinsic motivation and </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self determination </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 human behavior. Springer Science &amp; Business Media</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Skinner, B. F. (1971). Beyond freedom and dignity. Hackett Publishing</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Bandura, A. (1977). Social learning theory. Prentice Hall.</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38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parent Free Thank You Clipart - Thank You Clip Art Fal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36" y="1568017"/>
            <a:ext cx="7112000" cy="401998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3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2" y="630535"/>
            <a:ext cx="9633528" cy="1200329"/>
          </a:xfrm>
          <a:prstGeom prst="rect">
            <a:avLst/>
          </a:prstGeom>
          <a:ln>
            <a:solidFill>
              <a:srgbClr val="FF0000"/>
            </a:solidFill>
          </a:ln>
        </p:spPr>
        <p:txBody>
          <a:bodyPr wrap="square">
            <a:spAutoFit/>
          </a:bodyPr>
          <a:lstStyle/>
          <a:p>
            <a:pPr marL="342900" marR="0" lvl="0" indent="-342900">
              <a:spcBef>
                <a:spcPts val="0"/>
              </a:spcBef>
              <a:spcAft>
                <a:spcPts val="0"/>
              </a:spcAft>
              <a:tabLst>
                <a:tab pos="457200" algn="l"/>
              </a:tabLst>
            </a:pPr>
            <a:r>
              <a:rPr lang="en-US" sz="2400" b="1" dirty="0" smtClean="0">
                <a:solidFill>
                  <a:srgbClr val="FF0000"/>
                </a:solidFill>
                <a:latin typeface="Calibri" panose="020F0502020204030204" pitchFamily="34" charset="0"/>
                <a:ea typeface="Times New Roman" panose="02020603050405020304" pitchFamily="18" charset="0"/>
              </a:rPr>
              <a:t>Question 3: </a:t>
            </a:r>
            <a:r>
              <a:rPr lang="en-US" sz="2400" b="1" dirty="0" smtClean="0">
                <a:solidFill>
                  <a:schemeClr val="bg1"/>
                </a:solidFill>
                <a:latin typeface="Calibri" panose="020F0502020204030204" pitchFamily="34" charset="0"/>
                <a:ea typeface="Times New Roman" panose="02020603050405020304" pitchFamily="18" charset="0"/>
              </a:rPr>
              <a:t>Discuss </a:t>
            </a:r>
            <a:r>
              <a:rPr lang="en-US" sz="2400" b="1" dirty="0">
                <a:solidFill>
                  <a:schemeClr val="bg1"/>
                </a:solidFill>
                <a:latin typeface="Calibri" panose="020F0502020204030204" pitchFamily="34" charset="0"/>
                <a:ea typeface="Times New Roman" panose="02020603050405020304" pitchFamily="18" charset="0"/>
              </a:rPr>
              <a:t>how socio-cultural factors influence the development of curiosity in children. Include specific cultural practices or norms that either encourage or inhibit curiosity. (7 marks)</a:t>
            </a:r>
            <a:endParaRPr lang="en-US" sz="2400" b="1"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136072" y="3398908"/>
            <a:ext cx="9633528" cy="2858475"/>
          </a:xfrm>
          <a:prstGeom prst="rect">
            <a:avLst/>
          </a:prstGeom>
        </p:spPr>
        <p:txBody>
          <a:bodyPr wrap="square">
            <a:spAutoFit/>
          </a:bodyPr>
          <a:lstStyle/>
          <a:p>
            <a:pPr>
              <a:lnSpc>
                <a:spcPct val="107000"/>
              </a:lnSpc>
              <a:spcAft>
                <a:spcPts val="1500"/>
              </a:spcAf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development of curiosity in children is heavily influenced by socio-cultural factors, encompassing various cultural practices, norms, and societal values. Several theorists have explored the role of socio-cultural factors in shaping curiosity in children. Here, I'll discuss some of these factors and theorists along with relevant bibliography: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361342" y="2230165"/>
            <a:ext cx="3182987" cy="769441"/>
          </a:xfrm>
          <a:prstGeom prst="rect">
            <a:avLst/>
          </a:prstGeom>
          <a:solidFill>
            <a:schemeClr val="accent4"/>
          </a:solidFill>
        </p:spPr>
        <p:txBody>
          <a:bodyPr wrap="none">
            <a:spAutoFit/>
          </a:bodyPr>
          <a:lstStyle/>
          <a:p>
            <a:r>
              <a:rPr lang="en-US" sz="44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48062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0000" y="5281201"/>
            <a:ext cx="10561418" cy="999526"/>
          </a:xfrm>
          <a:solidFill>
            <a:schemeClr val="accent6"/>
          </a:solidFill>
        </p:spPr>
        <p:txBody>
          <a:bodyPr/>
          <a:lstStyle/>
          <a:p>
            <a:r>
              <a:rPr lang="en-US" dirty="0"/>
              <a:t>Understanding curiosity in child development involves multiple theoretical perspectives that shed light on its nature, development, and implications for education. Here are some key perspectives along with associated theorists and relevant bibliography:</a:t>
            </a:r>
          </a:p>
          <a:p>
            <a:endParaRPr lang="en-US" dirty="0"/>
          </a:p>
        </p:txBody>
      </p:sp>
      <p:sp>
        <p:nvSpPr>
          <p:cNvPr id="4" name="Rectangle 3"/>
          <p:cNvSpPr/>
          <p:nvPr/>
        </p:nvSpPr>
        <p:spPr>
          <a:xfrm>
            <a:off x="1228879" y="750053"/>
            <a:ext cx="9977732" cy="1261884"/>
          </a:xfrm>
          <a:prstGeom prst="rect">
            <a:avLst/>
          </a:prstGeom>
          <a:solidFill>
            <a:schemeClr val="accent2"/>
          </a:solidFill>
        </p:spPr>
        <p:txBody>
          <a:bodyPr wrap="none" lIns="91440" tIns="45720" rIns="91440" bIns="45720">
            <a:spAutoFit/>
          </a:bodyPr>
          <a:lstStyle/>
          <a:p>
            <a:pPr algn="ctr"/>
            <a:r>
              <a:rPr lang="en-US" sz="2000" b="1" spc="50" dirty="0" smtClean="0">
                <a:ln w="0"/>
                <a:solidFill>
                  <a:srgbClr val="FF0000"/>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Question 1: </a:t>
            </a:r>
            <a:r>
              <a:rPr lang="en-US" sz="2000" b="1" dirty="0" smtClean="0">
                <a:solidFill>
                  <a:schemeClr val="bg1"/>
                </a:solidFill>
              </a:rPr>
              <a:t>Define the concept of curiosity in child development and discuss its </a:t>
            </a:r>
          </a:p>
          <a:p>
            <a:pPr algn="ctr"/>
            <a:r>
              <a:rPr lang="en-US" sz="2000" b="1" dirty="0">
                <a:solidFill>
                  <a:schemeClr val="bg1"/>
                </a:solidFill>
              </a:rPr>
              <a:t>s</a:t>
            </a:r>
            <a:r>
              <a:rPr lang="en-US" sz="2000" b="1" dirty="0" smtClean="0">
                <a:solidFill>
                  <a:schemeClr val="bg1"/>
                </a:solidFill>
              </a:rPr>
              <a:t>ignificance in fostering cognitive growth. (5 marks)</a:t>
            </a:r>
            <a:endParaRPr lang="en-US" sz="2000" b="1" dirty="0">
              <a:solidFill>
                <a:schemeClr val="bg1"/>
              </a:solidFill>
            </a:endParaRPr>
          </a:p>
          <a:p>
            <a:pPr algn="ctr"/>
            <a:endParaRPr lang="en-US" sz="3600" b="1" cap="none"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Scene with girl looking at insects in garden Vector Image"/>
          <p:cNvPicPr/>
          <p:nvPr/>
        </p:nvPicPr>
        <p:blipFill rotWithShape="1">
          <a:blip r:embed="rId2" cstate="print">
            <a:extLst>
              <a:ext uri="{28A0092B-C50C-407E-A947-70E740481C1C}">
                <a14:useLocalDpi xmlns:a14="http://schemas.microsoft.com/office/drawing/2010/main" val="0"/>
              </a:ext>
            </a:extLst>
          </a:blip>
          <a:srcRect b="7888"/>
          <a:stretch/>
        </p:blipFill>
        <p:spPr bwMode="auto">
          <a:xfrm>
            <a:off x="4575116" y="2155247"/>
            <a:ext cx="3685308" cy="25495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8912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435" y="1317928"/>
            <a:ext cx="9716655" cy="3385542"/>
          </a:xfrm>
          <a:prstGeom prst="rect">
            <a:avLst/>
          </a:prstGeom>
        </p:spPr>
        <p:txBody>
          <a:bodyPr wrap="square">
            <a:spAutoFit/>
          </a:bodyPr>
          <a:lstStyle/>
          <a:p>
            <a:pPr marL="457200" marR="0" lvl="0" indent="-457200">
              <a:lnSpc>
                <a:spcPct val="107000"/>
              </a:lnSpc>
              <a:spcBef>
                <a:spcPts val="0"/>
              </a:spcBef>
              <a:spcAft>
                <a:spcPts val="0"/>
              </a:spcAft>
              <a:buAutoNum type="arabicPeriod"/>
              <a:tabLst>
                <a:tab pos="457200" algn="l"/>
              </a:tabLst>
            </a:pP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Cultural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Context and Beliefs</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Different cultures have varying beliefs about the role of curiosity in child development. For example, in cultures that prioritize conformity and obedience, curiosity might be discouraged, as it can be seen as disruptive or disrespectful. Conversely, in cultures that value exploration and learning, curiosity might be encouraged and nurtured</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R="0" lvl="0">
              <a:lnSpc>
                <a:spcPct val="107000"/>
              </a:lnSpc>
              <a:spcBef>
                <a:spcPts val="0"/>
              </a:spcBef>
              <a:spcAft>
                <a:spcPts val="0"/>
              </a:spcAft>
              <a:tabLst>
                <a:tab pos="457200" algn="l"/>
              </a:tabLs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Theorist</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Lev Vygotsky's sociocultural theory emphasizes the importance of cultural context in shaping cognitive development. He argued that children learn through social interactions within their cultural environment, and their curiosity is influenced by the cultural norms and values that surround them.</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02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09" y="923163"/>
            <a:ext cx="9384146" cy="172431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2. Parenting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Styles</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Parenting practices play a crucial role in either fostering or inhibiting curiosity in children. Authoritarian parenting, characterized by strict rules and little encouragement for questioning, may suppress curiosity. In contrast, authoritative parenting, which combines warmth and support with reasonable demands and expectations, tends to promote curiosity and autonomy.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16363" y="2717954"/>
            <a:ext cx="9190181" cy="646331"/>
          </a:xfrm>
          <a:prstGeom prst="rect">
            <a:avLst/>
          </a:prstGeom>
        </p:spPr>
        <p:txBody>
          <a:bodyPr wrap="square">
            <a:spAutoFit/>
          </a:bodyPr>
          <a:lstStyle/>
          <a:p>
            <a:r>
              <a:rPr lang="en-US" b="1" i="1" dirty="0">
                <a:solidFill>
                  <a:srgbClr val="FF0000"/>
                </a:solidFill>
                <a:latin typeface="Calibri" panose="020F0502020204030204" pitchFamily="34" charset="0"/>
                <a:ea typeface="Times New Roman" panose="02020603050405020304" pitchFamily="18" charset="0"/>
              </a:rPr>
              <a:t>Theorist</a:t>
            </a:r>
            <a:r>
              <a:rPr lang="en-US" b="1" dirty="0">
                <a:solidFill>
                  <a:srgbClr val="FF0000"/>
                </a:solidFill>
                <a:latin typeface="Calibri" panose="020F0502020204030204" pitchFamily="34" charset="0"/>
                <a:ea typeface="Times New Roman" panose="02020603050405020304" pitchFamily="18" charset="0"/>
              </a:rPr>
              <a:t>: </a:t>
            </a:r>
            <a:r>
              <a:rPr lang="en-US" b="1" dirty="0">
                <a:solidFill>
                  <a:schemeClr val="bg1"/>
                </a:solidFill>
                <a:latin typeface="Calibri" panose="020F0502020204030204" pitchFamily="34" charset="0"/>
                <a:ea typeface="Times New Roman" panose="02020603050405020304" pitchFamily="18" charset="0"/>
              </a:rPr>
              <a:t>Diana </a:t>
            </a:r>
            <a:r>
              <a:rPr lang="en-US" b="1" dirty="0" err="1">
                <a:solidFill>
                  <a:schemeClr val="bg1"/>
                </a:solidFill>
                <a:latin typeface="Calibri" panose="020F0502020204030204" pitchFamily="34" charset="0"/>
                <a:ea typeface="Times New Roman" panose="02020603050405020304" pitchFamily="18" charset="0"/>
              </a:rPr>
              <a:t>Baumrind's</a:t>
            </a:r>
            <a:r>
              <a:rPr lang="en-US" b="1" dirty="0">
                <a:solidFill>
                  <a:schemeClr val="bg1"/>
                </a:solidFill>
                <a:latin typeface="Calibri" panose="020F0502020204030204" pitchFamily="34" charset="0"/>
                <a:ea typeface="Times New Roman" panose="02020603050405020304" pitchFamily="18" charset="0"/>
              </a:rPr>
              <a:t> research on parenting styles has been influential in understanding how different approaches impact child development, including </a:t>
            </a:r>
            <a:r>
              <a:rPr lang="en-US" b="1" dirty="0" smtClean="0">
                <a:solidFill>
                  <a:schemeClr val="bg1"/>
                </a:solidFill>
                <a:latin typeface="Calibri" panose="020F0502020204030204" pitchFamily="34" charset="0"/>
                <a:ea typeface="Times New Roman" panose="02020603050405020304" pitchFamily="18" charset="0"/>
              </a:rPr>
              <a:t>curiosity.</a:t>
            </a:r>
            <a:endParaRPr lang="en-US" b="1" dirty="0">
              <a:solidFill>
                <a:schemeClr val="bg1"/>
              </a:solidFill>
            </a:endParaRPr>
          </a:p>
        </p:txBody>
      </p:sp>
      <p:pic>
        <p:nvPicPr>
          <p:cNvPr id="4" name="Picture 3" descr="Types of Parenting Styles"/>
          <p:cNvPicPr/>
          <p:nvPr/>
        </p:nvPicPr>
        <p:blipFill>
          <a:blip r:embed="rId2">
            <a:extLst>
              <a:ext uri="{28A0092B-C50C-407E-A947-70E740481C1C}">
                <a14:useLocalDpi xmlns:a14="http://schemas.microsoft.com/office/drawing/2010/main" val="0"/>
              </a:ext>
            </a:extLst>
          </a:blip>
          <a:srcRect/>
          <a:stretch>
            <a:fillRect/>
          </a:stretch>
        </p:blipFill>
        <p:spPr bwMode="auto">
          <a:xfrm>
            <a:off x="3823854" y="3528291"/>
            <a:ext cx="4618181" cy="2900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797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854" y="681818"/>
            <a:ext cx="9698182" cy="2726900"/>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3.</a:t>
            </a:r>
            <a:r>
              <a:rPr lang="en-US"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Educational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Practices</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School environments can significantly shape children's curiosity. Curiosity is more likely to flourish in educational settings that promote inquiry-based learning, encourage exploration, and provide opportunities for autonomy. Conversely, rigid educational systems that emphasize rote memorization and standardized testing may stifle curiosity</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Theorist</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John Dewey's progressive education philosophy emphasizes hands-on, experiential learning and the importance of curiosity in driving learning.</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Download Teacher and students experiment for free | Experiments, Science,  Stud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091" y="3666837"/>
            <a:ext cx="4119418" cy="2346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810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018" y="811526"/>
            <a:ext cx="10012218" cy="2382960"/>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4. Cultural </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Narratives and Role Models</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Cultural narratives, stories, and role models can inspire curiosity in children by showcasing the value of exploration, discovery, and learning. Cultures that celebrate curiosity through folklore, literature, and media may cultivate a more curious mindset in children</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Theorist</a:t>
            </a:r>
            <a:r>
              <a:rPr lang="en-US" sz="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Albert Bandura's social learning theory highlights the importance of observational learning and role models in shaping behavior.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Teacher Reading Stock Illustrations – 16,440 Teacher Reading Stock  Illustrations, Vectors &amp; Clipart - Dreamstime"/>
          <p:cNvPicPr/>
          <p:nvPr/>
        </p:nvPicPr>
        <p:blipFill rotWithShape="1">
          <a:blip r:embed="rId2" cstate="print">
            <a:extLst>
              <a:ext uri="{28A0092B-C50C-407E-A947-70E740481C1C}">
                <a14:useLocalDpi xmlns:a14="http://schemas.microsoft.com/office/drawing/2010/main" val="0"/>
              </a:ext>
            </a:extLst>
          </a:blip>
          <a:srcRect b="8687"/>
          <a:stretch/>
        </p:blipFill>
        <p:spPr bwMode="auto">
          <a:xfrm>
            <a:off x="3759200" y="3523095"/>
            <a:ext cx="4137891" cy="2489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8472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1944" y="713571"/>
            <a:ext cx="4004622" cy="923330"/>
          </a:xfrm>
          <a:prstGeom prst="rect">
            <a:avLst/>
          </a:prstGeom>
          <a:solidFill>
            <a:schemeClr val="accent4"/>
          </a:solidFill>
        </p:spPr>
        <p:txBody>
          <a:bodyPr wrap="none">
            <a:spAutoFit/>
          </a:bodyPr>
          <a:lstStyle/>
          <a:p>
            <a:pPr algn="ctr"/>
            <a:r>
              <a:rPr lang="en-US" sz="5400" b="1" spc="50" dirty="0">
                <a:ln w="0"/>
                <a:solidFill>
                  <a:schemeClr val="bg2"/>
                </a:solidFill>
                <a:effectLst>
                  <a:innerShdw blurRad="63500" dist="50800" dir="13500000">
                    <a:srgbClr val="000000">
                      <a:alpha val="50000"/>
                    </a:srgbClr>
                  </a:innerShdw>
                </a:effectLst>
              </a:rPr>
              <a:t>Conclusion</a:t>
            </a:r>
          </a:p>
        </p:txBody>
      </p:sp>
      <p:sp>
        <p:nvSpPr>
          <p:cNvPr id="3" name="Rectangle 2"/>
          <p:cNvSpPr/>
          <p:nvPr/>
        </p:nvSpPr>
        <p:spPr>
          <a:xfrm>
            <a:off x="1163781" y="2359092"/>
            <a:ext cx="9531927" cy="2666756"/>
          </a:xfrm>
          <a:prstGeom prst="rect">
            <a:avLst/>
          </a:prstGeom>
        </p:spPr>
        <p:txBody>
          <a:bodyPr wrap="square">
            <a:spAutoFit/>
          </a:bodyPr>
          <a:lstStyle/>
          <a:p>
            <a:pPr>
              <a:lnSpc>
                <a:spcPct val="107000"/>
              </a:lnSpc>
              <a:spcBef>
                <a:spcPts val="1500"/>
              </a:spcBef>
              <a:spcAft>
                <a:spcPts val="500"/>
              </a:spcAf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 conclusion, socio-cultural factors play a pivotal role in shaping the development of curiosity in children. Understanding these factors can inform efforts to create environments that nurture curiosity and support children's natural inclination to explore, learn, and </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discover.</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575"/>
              </a:lnSpc>
            </a:pPr>
            <a:r>
              <a:rPr lang="en-US"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38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5541" y="519606"/>
            <a:ext cx="4007828" cy="830997"/>
          </a:xfrm>
          <a:prstGeom prst="rect">
            <a:avLst/>
          </a:prstGeom>
          <a:solidFill>
            <a:schemeClr val="accent4"/>
          </a:solidFill>
        </p:spPr>
        <p:txBody>
          <a:bodyPr wrap="none">
            <a:spAutoFit/>
          </a:bodyPr>
          <a:lstStyle/>
          <a:p>
            <a:pPr algn="ctr"/>
            <a:r>
              <a:rPr lang="en-US" sz="4800" b="1" spc="50" dirty="0">
                <a:ln w="0"/>
                <a:solidFill>
                  <a:schemeClr val="bg2"/>
                </a:solidFill>
                <a:effectLst>
                  <a:innerShdw blurRad="63500" dist="50800" dir="13500000">
                    <a:srgbClr val="000000">
                      <a:alpha val="50000"/>
                    </a:srgbClr>
                  </a:innerShdw>
                </a:effectLst>
              </a:rPr>
              <a:t>Bibliography</a:t>
            </a:r>
          </a:p>
        </p:txBody>
      </p:sp>
      <p:sp>
        <p:nvSpPr>
          <p:cNvPr id="3" name="Rectangle 2"/>
          <p:cNvSpPr/>
          <p:nvPr/>
        </p:nvSpPr>
        <p:spPr>
          <a:xfrm>
            <a:off x="997525" y="1860427"/>
            <a:ext cx="9411856" cy="736355"/>
          </a:xfrm>
          <a:prstGeom prst="rect">
            <a:avLst/>
          </a:prstGeom>
        </p:spPr>
        <p:txBody>
          <a:bodyPr wrap="square">
            <a:spAutoFit/>
          </a:bodyPr>
          <a:lstStyle/>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Vygotsky, L. S. (1978). Mind in society: The development of higher psychological processes. Harvard University Press</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p:cNvSpPr/>
          <p:nvPr/>
        </p:nvSpPr>
        <p:spPr>
          <a:xfrm>
            <a:off x="997525" y="2922848"/>
            <a:ext cx="9337965" cy="750975"/>
          </a:xfrm>
          <a:prstGeom prst="rect">
            <a:avLst/>
          </a:prstGeom>
        </p:spPr>
        <p:txBody>
          <a:bodyPr wrap="square">
            <a:spAutoFit/>
          </a:bodyPr>
          <a:lstStyle/>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Baumrind</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 (1991). The influence of parenting style on adolescent competence and substance use. Journal of Early Adolescence, 11(1), 56-95.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60579" y="3999889"/>
            <a:ext cx="9485748" cy="750975"/>
          </a:xfrm>
          <a:prstGeom prst="rect">
            <a:avLst/>
          </a:prstGeom>
        </p:spPr>
        <p:txBody>
          <a:bodyPr wrap="square">
            <a:spAutoFit/>
          </a:bodyPr>
          <a:lstStyle/>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Dewey, J. (1916). Democracy and education: An introduction to the philosophy of education. Macmillan.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97525" y="5295560"/>
            <a:ext cx="9448802" cy="421654"/>
          </a:xfrm>
          <a:prstGeom prst="rect">
            <a:avLst/>
          </a:prstGeom>
        </p:spPr>
        <p:txBody>
          <a:bodyPr wrap="square">
            <a:spAutoFit/>
          </a:bodyPr>
          <a:lstStyle/>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Bandura, A. (1977). Social learning theory. Prentice-Hall.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49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ank You Png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780" y="1747982"/>
            <a:ext cx="5379867" cy="3627581"/>
          </a:xfrm>
          <a:prstGeom prst="rect">
            <a:avLst/>
          </a:prstGeom>
          <a:noFill/>
          <a:ln>
            <a:solidFill>
              <a:schemeClr val="accent6"/>
            </a:solidFill>
          </a:ln>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29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6" y="565927"/>
            <a:ext cx="10141528" cy="1200329"/>
          </a:xfrm>
          <a:prstGeom prst="rect">
            <a:avLst/>
          </a:prstGeom>
          <a:ln>
            <a:solidFill>
              <a:schemeClr val="accent5">
                <a:lumMod val="75000"/>
              </a:schemeClr>
            </a:solidFill>
          </a:ln>
        </p:spPr>
        <p:txBody>
          <a:bodyPr wrap="square">
            <a:spAutoFit/>
          </a:bodyPr>
          <a:lstStyle/>
          <a:p>
            <a:pPr marL="342900" marR="0" lvl="0" indent="-342900">
              <a:spcBef>
                <a:spcPts val="0"/>
              </a:spcBef>
              <a:spcAft>
                <a:spcPts val="0"/>
              </a:spcAft>
              <a:tabLst>
                <a:tab pos="457200" algn="l"/>
              </a:tabLst>
            </a:pPr>
            <a:r>
              <a:rPr lang="en-US" sz="2400" b="1" dirty="0" smtClean="0">
                <a:solidFill>
                  <a:srgbClr val="FF0000"/>
                </a:solidFill>
                <a:latin typeface="Calibri" panose="020F0502020204030204" pitchFamily="34" charset="0"/>
                <a:ea typeface="Times New Roman" panose="02020603050405020304" pitchFamily="18" charset="0"/>
              </a:rPr>
              <a:t>Question 4: </a:t>
            </a:r>
            <a:r>
              <a:rPr lang="en-US" sz="2400" b="1" dirty="0" smtClean="0">
                <a:solidFill>
                  <a:srgbClr val="0D0D0D"/>
                </a:solidFill>
                <a:latin typeface="Calibri" panose="020F0502020204030204" pitchFamily="34" charset="0"/>
                <a:ea typeface="Times New Roman" panose="02020603050405020304" pitchFamily="18" charset="0"/>
              </a:rPr>
              <a:t>Evaluate </a:t>
            </a:r>
            <a:r>
              <a:rPr lang="en-US" sz="2400" b="1" dirty="0">
                <a:solidFill>
                  <a:srgbClr val="0D0D0D"/>
                </a:solidFill>
                <a:latin typeface="Calibri" panose="020F0502020204030204" pitchFamily="34" charset="0"/>
                <a:ea typeface="Times New Roman" panose="02020603050405020304" pitchFamily="18" charset="0"/>
              </a:rPr>
              <a:t>the impact of technology on children's curiosity and cognitive development. Provide arguments for both positive and negative effects, supported by relevant research findings. (8 marks)</a:t>
            </a:r>
            <a:endParaRPr lang="en-US" sz="24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394106" y="1969716"/>
            <a:ext cx="2921184" cy="707886"/>
          </a:xfrm>
          <a:prstGeom prst="rect">
            <a:avLst/>
          </a:prstGeom>
          <a:solidFill>
            <a:schemeClr val="accent4"/>
          </a:solidFill>
        </p:spPr>
        <p:txBody>
          <a:bodyPr wrap="none">
            <a:spAutoFit/>
          </a:bodyPr>
          <a:lstStyle/>
          <a:p>
            <a:r>
              <a:rPr lang="en-US" sz="40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Introduction</a:t>
            </a:r>
          </a:p>
        </p:txBody>
      </p:sp>
      <p:sp>
        <p:nvSpPr>
          <p:cNvPr id="4" name="Rectangle 3"/>
          <p:cNvSpPr/>
          <p:nvPr/>
        </p:nvSpPr>
        <p:spPr>
          <a:xfrm>
            <a:off x="1025236" y="3020617"/>
            <a:ext cx="10141528" cy="2397451"/>
          </a:xfrm>
          <a:prstGeom prst="rect">
            <a:avLst/>
          </a:prstGeom>
        </p:spPr>
        <p:txBody>
          <a:bodyPr wrap="square">
            <a:spAutoFit/>
          </a:bodyPr>
          <a:lstStyle/>
          <a:p>
            <a:pPr>
              <a:lnSpc>
                <a:spcPct val="107000"/>
              </a:lnSpc>
              <a:spcAft>
                <a:spcPts val="15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impact of technology on children's curiosity and cognitive development is a complex and multifaceted issue, with both positive and negative effects. Let's examine arguments for both sides, supported by relevant research findings and the perspectives of notable theorists.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03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7059" y="509925"/>
            <a:ext cx="2855462" cy="595932"/>
          </a:xfrm>
          <a:prstGeom prst="rect">
            <a:avLst/>
          </a:prstGeom>
          <a:ln>
            <a:solidFill>
              <a:srgbClr val="FFC000"/>
            </a:solidFill>
          </a:ln>
        </p:spPr>
        <p:txBody>
          <a:bodyPr wrap="none">
            <a:spAutoFit/>
          </a:bodyPr>
          <a:lstStyle/>
          <a:p>
            <a:pPr>
              <a:lnSpc>
                <a:spcPct val="107000"/>
              </a:lnSpc>
              <a:spcAft>
                <a:spcPts val="800"/>
              </a:spcAft>
            </a:pP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Positive Effects: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89890" y="1421926"/>
            <a:ext cx="10039927" cy="3299045"/>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1. Access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to Information</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Technology provides children with access to a vast amount of information, allowing them to satisfy their curiosity about various topics. This exposure to information can broaden their horizons and stimulate curiosity. Jean Piaget's theory of cognitive development emphasizes the importance of exploration and interaction with the environment in children's learning processes.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Kids using technology Vectors &amp; Illustrations for Free Download |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018" y="4560165"/>
            <a:ext cx="2503055" cy="1757507"/>
          </a:xfrm>
          <a:prstGeom prst="rect">
            <a:avLst/>
          </a:prstGeom>
          <a:ln>
            <a:noFill/>
          </a:ln>
          <a:effectLst>
            <a:softEdge rad="112500"/>
          </a:effectLst>
        </p:spPr>
      </p:pic>
    </p:spTree>
    <p:extLst>
      <p:ext uri="{BB962C8B-B14F-4D97-AF65-F5344CB8AC3E}">
        <p14:creationId xmlns:p14="http://schemas.microsoft.com/office/powerpoint/2010/main" val="390434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5" y="646472"/>
            <a:ext cx="9781309" cy="2838021"/>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2. Interactive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Learning Tools</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Educational apps, games, and software are designed to engage children in interactive learning experiences, fostering their curiosity and cognitive development. Lev Vygotsky's sociocultural theory highlights the role of social interaction and cultural tools, including technology, in cognitive development.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5,100+ Kids Playing Video Games Stock Illustrations, Royalty-Free Vector  Graphics &amp; Clip Art - iStock | Kids playing video games laptop, Young kids  playing video games, Kids playing video games at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066" y="3860944"/>
            <a:ext cx="3795566" cy="2133456"/>
          </a:xfrm>
          <a:prstGeom prst="rect">
            <a:avLst/>
          </a:prstGeom>
          <a:ln>
            <a:solidFill>
              <a:schemeClr val="accent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6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491" y="537269"/>
            <a:ext cx="10572000" cy="730636"/>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 </a:t>
            </a:r>
            <a:r>
              <a:rPr lang="en-US" sz="4000" dirty="0" smtClean="0">
                <a:latin typeface="Calibri" panose="020F0502020204030204" pitchFamily="34" charset="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800765" y="5530229"/>
            <a:ext cx="10572000" cy="434974"/>
          </a:xfrm>
          <a:solidFill>
            <a:schemeClr val="accent6"/>
          </a:solidFill>
        </p:spPr>
        <p:txBody>
          <a:bodyPr>
            <a:norm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From a theoretical perspective, several theorists have emphasized the significance of curiosity in child development</a:t>
            </a:r>
            <a:r>
              <a:rPr lang="en-US" sz="800" dirty="0"/>
              <a:t>:</a:t>
            </a:r>
          </a:p>
        </p:txBody>
      </p:sp>
      <p:sp>
        <p:nvSpPr>
          <p:cNvPr id="4" name="Rectangle 3"/>
          <p:cNvSpPr/>
          <p:nvPr/>
        </p:nvSpPr>
        <p:spPr>
          <a:xfrm>
            <a:off x="4428715" y="456872"/>
            <a:ext cx="2946639" cy="646331"/>
          </a:xfrm>
          <a:prstGeom prst="rect">
            <a:avLst/>
          </a:prstGeom>
          <a:solidFill>
            <a:schemeClr val="accent6"/>
          </a:solidFill>
        </p:spPr>
        <p:txBody>
          <a:bodyPr wrap="none" lIns="91440" tIns="45720" rIns="91440" bIns="45720">
            <a:spAutoFit/>
          </a:bodyPr>
          <a:lstStyle/>
          <a:p>
            <a:pPr algn="ctr"/>
            <a:r>
              <a:rPr lang="en-US" sz="3600" b="1" spc="50" dirty="0" smtClean="0">
                <a:ln w="0"/>
                <a:solidFill>
                  <a:schemeClr val="bg2"/>
                </a:solidFill>
                <a:effectLst>
                  <a:innerShdw blurRad="63500" dist="50800" dir="13500000">
                    <a:srgbClr val="000000">
                      <a:alpha val="50000"/>
                    </a:srgbClr>
                  </a:innerShdw>
                </a:effectLst>
              </a:rPr>
              <a:t>Introduction</a:t>
            </a:r>
            <a:endParaRPr lang="en-US" sz="36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800765" y="1509228"/>
            <a:ext cx="10162800" cy="2508379"/>
          </a:xfrm>
          <a:prstGeom prst="rect">
            <a:avLst/>
          </a:prstGeom>
        </p:spPr>
        <p:txBody>
          <a:bodyPr wrap="square">
            <a:spAutoFit/>
          </a:bodyPr>
          <a:lstStyle/>
          <a:p>
            <a:pPr>
              <a:lnSpc>
                <a:spcPct val="107000"/>
              </a:lnSpc>
              <a:spcAft>
                <a:spcPts val="1500"/>
              </a:spcAft>
            </a:pPr>
            <a:r>
              <a:rPr lang="en-US" sz="2000" dirty="0">
                <a:latin typeface="Calibri" panose="020F0502020204030204" pitchFamily="34" charset="0"/>
                <a:ea typeface="Times New Roman" panose="02020603050405020304" pitchFamily="18" charset="0"/>
                <a:cs typeface="Calibri" panose="020F0502020204030204" pitchFamily="34" charset="0"/>
              </a:rPr>
              <a:t>Curiosity in child development refers to an innate drive or desire to explore, learn, and </a:t>
            </a:r>
            <a:endParaRPr lang="en-US" sz="2000"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00"/>
              </a:spcAft>
            </a:pPr>
            <a:r>
              <a:rPr lang="en-US" sz="2000" dirty="0" smtClean="0">
                <a:latin typeface="Calibri" panose="020F0502020204030204" pitchFamily="34" charset="0"/>
                <a:ea typeface="Times New Roman" panose="02020603050405020304" pitchFamily="18" charset="0"/>
                <a:cs typeface="Calibri" panose="020F0502020204030204" pitchFamily="34" charset="0"/>
              </a:rPr>
              <a:t>understand </a:t>
            </a:r>
            <a:r>
              <a:rPr lang="en-US" sz="2000" dirty="0">
                <a:latin typeface="Calibri" panose="020F0502020204030204" pitchFamily="34" charset="0"/>
                <a:ea typeface="Times New Roman" panose="02020603050405020304" pitchFamily="18" charset="0"/>
                <a:cs typeface="Calibri" panose="020F0502020204030204" pitchFamily="34" charset="0"/>
              </a:rPr>
              <a:t>the world around them. It is characterized by a sense of wonder, questioning, and </a:t>
            </a:r>
            <a:r>
              <a:rPr lang="en-US" sz="2000" dirty="0" smtClean="0">
                <a:latin typeface="Calibri" panose="020F0502020204030204" pitchFamily="34" charset="0"/>
                <a:ea typeface="Times New Roman" panose="02020603050405020304" pitchFamily="18" charset="0"/>
                <a:cs typeface="Calibri" panose="020F0502020204030204" pitchFamily="34" charset="0"/>
              </a:rPr>
              <a:t>a</a:t>
            </a:r>
          </a:p>
          <a:p>
            <a:pPr>
              <a:lnSpc>
                <a:spcPct val="107000"/>
              </a:lnSpc>
              <a:spcAft>
                <a:spcPts val="1500"/>
              </a:spcAft>
            </a:pP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willingness to engage in new experiences. Curiosity plays a crucial role in fostering cognitive </a:t>
            </a:r>
            <a:endParaRPr lang="en-US" sz="2000"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00"/>
              </a:spcAft>
            </a:pPr>
            <a:r>
              <a:rPr lang="en-US" sz="2000" dirty="0" smtClean="0">
                <a:latin typeface="Calibri" panose="020F0502020204030204" pitchFamily="34" charset="0"/>
                <a:ea typeface="Times New Roman" panose="02020603050405020304" pitchFamily="18" charset="0"/>
                <a:cs typeface="Calibri" panose="020F0502020204030204" pitchFamily="34" charset="0"/>
              </a:rPr>
              <a:t>growth </a:t>
            </a:r>
            <a:r>
              <a:rPr lang="en-US" sz="2000" dirty="0">
                <a:latin typeface="Calibri" panose="020F0502020204030204" pitchFamily="34" charset="0"/>
                <a:ea typeface="Times New Roman" panose="02020603050405020304" pitchFamily="18" charset="0"/>
                <a:cs typeface="Calibri" panose="020F0502020204030204" pitchFamily="34" charset="0"/>
              </a:rPr>
              <a:t>as it drives children to actively seek out knowledge, make connections, and develop </a:t>
            </a:r>
            <a:endParaRPr lang="en-US" sz="2000"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00"/>
              </a:spcAft>
            </a:pPr>
            <a:r>
              <a:rPr lang="en-US" sz="2000" dirty="0" smtClean="0">
                <a:latin typeface="Calibri" panose="020F0502020204030204" pitchFamily="34" charset="0"/>
                <a:ea typeface="Times New Roman" panose="02020603050405020304" pitchFamily="18" charset="0"/>
                <a:cs typeface="Calibri" panose="020F0502020204030204" pitchFamily="34" charset="0"/>
              </a:rPr>
              <a:t>various </a:t>
            </a:r>
            <a:r>
              <a:rPr lang="en-US" sz="2000" dirty="0">
                <a:latin typeface="Calibri" panose="020F0502020204030204" pitchFamily="34" charset="0"/>
                <a:ea typeface="Times New Roman" panose="02020603050405020304" pitchFamily="18" charset="0"/>
                <a:cs typeface="Calibri" panose="020F0502020204030204" pitchFamily="34" charset="0"/>
              </a:rPr>
              <a:t>cognitive skills such as problem-solving, critical thinking, and creativity.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224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6" y="868544"/>
            <a:ext cx="9827490" cy="2376997"/>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3. Enhanced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Problem-Solving Skills</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Technology-based activities often require children to think critically and solve problems, which can enhance their cognitive skills. Seymour </a:t>
            </a:r>
            <a:r>
              <a:rPr lang="en-US" sz="2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Papert's</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constructionist theory posits that children learn best when actively engaged in constructing things in the world.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Developing Problem-Solving Skills at Early Age Takes Kids Long Way As They  Grow – Kennedy High the global school"/>
          <p:cNvPicPr/>
          <p:nvPr/>
        </p:nvPicPr>
        <p:blipFill rotWithShape="1">
          <a:blip r:embed="rId2" cstate="print">
            <a:extLst>
              <a:ext uri="{28A0092B-C50C-407E-A947-70E740481C1C}">
                <a14:useLocalDpi xmlns:a14="http://schemas.microsoft.com/office/drawing/2010/main" val="0"/>
              </a:ext>
            </a:extLst>
          </a:blip>
          <a:srcRect l="25321"/>
          <a:stretch/>
        </p:blipFill>
        <p:spPr bwMode="auto">
          <a:xfrm>
            <a:off x="4311072" y="3655087"/>
            <a:ext cx="3715328" cy="23577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8110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472" y="784217"/>
            <a:ext cx="10049164" cy="376006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4. Creativity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and Innovation</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Technology can inspire creativity and innovation in children through activities such as coding, digital art, and multimedia creation. This can stimulate curiosity and encourage exploration of new ideas and concepts. Howard Gardner's theory of multiple intelligences suggests that children have diverse strengths and abilities, which can be nurtured through various forms of expression, including technology-mediated </a:t>
            </a:r>
            <a:r>
              <a:rPr lang="en-US"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St Thomas Primary School | Design Technolo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022" y="4544285"/>
            <a:ext cx="3434196" cy="1782624"/>
          </a:xfrm>
          <a:prstGeom prst="rect">
            <a:avLst/>
          </a:prstGeom>
          <a:noFill/>
          <a:ln>
            <a:noFill/>
          </a:ln>
          <a:effectLst>
            <a:innerShdw blurRad="63500" dist="50800" dir="10800000">
              <a:prstClr val="black">
                <a:alpha val="50000"/>
              </a:prstClr>
            </a:innerShdw>
          </a:effectLst>
        </p:spPr>
      </p:pic>
    </p:spTree>
    <p:extLst>
      <p:ext uri="{BB962C8B-B14F-4D97-AF65-F5344CB8AC3E}">
        <p14:creationId xmlns:p14="http://schemas.microsoft.com/office/powerpoint/2010/main" val="321099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4191" y="472979"/>
            <a:ext cx="2669449" cy="532903"/>
          </a:xfrm>
          <a:prstGeom prst="rect">
            <a:avLst/>
          </a:prstGeom>
          <a:ln>
            <a:solidFill>
              <a:schemeClr val="accent6"/>
            </a:solidFill>
          </a:ln>
        </p:spPr>
        <p:txBody>
          <a:bodyPr wrap="none">
            <a:spAutoFit/>
          </a:bodyPr>
          <a:lstStyle/>
          <a:p>
            <a:pPr>
              <a:lnSpc>
                <a:spcPct val="107000"/>
              </a:lnSpc>
              <a:spcAft>
                <a:spcPts val="800"/>
              </a:spcAft>
            </a:pP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Negative Effects: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108364" y="1452802"/>
            <a:ext cx="9809018" cy="3539430"/>
          </a:xfrm>
          <a:prstGeom prst="rect">
            <a:avLst/>
          </a:prstGeom>
        </p:spPr>
        <p:txBody>
          <a:bodyPr wrap="square">
            <a:spAutoFit/>
          </a:bodyPr>
          <a:lstStyle/>
          <a:p>
            <a:r>
              <a:rPr lang="en-US" sz="2800" b="1" dirty="0" smtClean="0">
                <a:solidFill>
                  <a:srgbClr val="FF0000"/>
                </a:solidFill>
                <a:latin typeface="Calibri" panose="020F0502020204030204" pitchFamily="34" charset="0"/>
                <a:ea typeface="Times New Roman" panose="02020603050405020304" pitchFamily="18" charset="0"/>
              </a:rPr>
              <a:t>1. Reduced </a:t>
            </a:r>
            <a:r>
              <a:rPr lang="en-US" sz="2800" b="1" dirty="0">
                <a:solidFill>
                  <a:srgbClr val="FF0000"/>
                </a:solidFill>
                <a:latin typeface="Calibri" panose="020F0502020204030204" pitchFamily="34" charset="0"/>
                <a:ea typeface="Times New Roman" panose="02020603050405020304" pitchFamily="18" charset="0"/>
              </a:rPr>
              <a:t>Attention Span</a:t>
            </a:r>
            <a:r>
              <a:rPr lang="en-US" sz="2800" dirty="0">
                <a:solidFill>
                  <a:srgbClr val="FF0000"/>
                </a:solidFill>
                <a:latin typeface="Calibri" panose="020F0502020204030204" pitchFamily="34" charset="0"/>
                <a:ea typeface="Times New Roman" panose="02020603050405020304" pitchFamily="18" charset="0"/>
              </a:rPr>
              <a:t>: </a:t>
            </a:r>
            <a:r>
              <a:rPr lang="en-US" sz="2800" dirty="0">
                <a:solidFill>
                  <a:srgbClr val="000000"/>
                </a:solidFill>
                <a:latin typeface="Calibri" panose="020F0502020204030204" pitchFamily="34" charset="0"/>
                <a:ea typeface="Times New Roman" panose="02020603050405020304" pitchFamily="18" charset="0"/>
              </a:rPr>
              <a:t>Excessive use of technology, particularly passive consumption of media, has been associated with shortened attention spans in children. Constant exposure to quick-paced digital content may hinder their ability to focus for extended periods, impacting their cognitive development negatively. Sherry </a:t>
            </a:r>
            <a:r>
              <a:rPr lang="en-US" sz="2800" dirty="0" err="1">
                <a:solidFill>
                  <a:srgbClr val="000000"/>
                </a:solidFill>
                <a:latin typeface="Calibri" panose="020F0502020204030204" pitchFamily="34" charset="0"/>
                <a:ea typeface="Times New Roman" panose="02020603050405020304" pitchFamily="18" charset="0"/>
              </a:rPr>
              <a:t>Turkle</a:t>
            </a:r>
            <a:r>
              <a:rPr lang="en-US" sz="2800" dirty="0">
                <a:solidFill>
                  <a:srgbClr val="000000"/>
                </a:solidFill>
                <a:latin typeface="Calibri" panose="020F0502020204030204" pitchFamily="34" charset="0"/>
                <a:ea typeface="Times New Roman" panose="02020603050405020304" pitchFamily="18" charset="0"/>
              </a:rPr>
              <a:t>, a psychologist and author, has highlighted concerns about technology's role in diminishing attention </a:t>
            </a:r>
            <a:r>
              <a:rPr lang="en-US" sz="2800" dirty="0" smtClean="0">
                <a:solidFill>
                  <a:srgbClr val="000000"/>
                </a:solidFill>
                <a:latin typeface="Calibri" panose="020F0502020204030204" pitchFamily="34" charset="0"/>
                <a:ea typeface="Times New Roman" panose="02020603050405020304" pitchFamily="18" charset="0"/>
              </a:rPr>
              <a:t>spans.</a:t>
            </a:r>
            <a:endParaRPr lang="en-US" sz="2800" dirty="0"/>
          </a:p>
        </p:txBody>
      </p:sp>
      <p:pic>
        <p:nvPicPr>
          <p:cNvPr id="4" name="Picture 3" descr="Teenagers 'unhappy by the time they leave school' – Bringing Words To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541" y="4791452"/>
            <a:ext cx="1943100" cy="1295400"/>
          </a:xfrm>
          <a:prstGeom prst="rect">
            <a:avLst/>
          </a:prstGeom>
          <a:noFill/>
          <a:ln>
            <a:solidFill>
              <a:schemeClr val="accent6"/>
            </a:solidFill>
          </a:ln>
        </p:spPr>
      </p:pic>
    </p:spTree>
    <p:extLst>
      <p:ext uri="{BB962C8B-B14F-4D97-AF65-F5344CB8AC3E}">
        <p14:creationId xmlns:p14="http://schemas.microsoft.com/office/powerpoint/2010/main" val="2108748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309" y="923163"/>
            <a:ext cx="9494982" cy="331949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2. Social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Isolation</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Excessive screen time can lead to social isolation, as children may spend less time interacting face-to-face with peers and family members. This lack of social interaction can impede their social and emotional development. Erik Erikson's psychosocial theory emphasizes the importance of social interactions in shaping children's sense of self and identity</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20+ Bored Kid Ipad Stock Illustrations, Royalty-Free Vector Graphics &amp; Clip  Art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353" y="4242660"/>
            <a:ext cx="2580120" cy="1899521"/>
          </a:xfrm>
          <a:prstGeom prst="rect">
            <a:avLst/>
          </a:prstGeom>
          <a:noFill/>
          <a:ln>
            <a:solidFill>
              <a:schemeClr val="accent6"/>
            </a:solidFill>
          </a:ln>
        </p:spPr>
      </p:pic>
    </p:spTree>
    <p:extLst>
      <p:ext uri="{BB962C8B-B14F-4D97-AF65-F5344CB8AC3E}">
        <p14:creationId xmlns:p14="http://schemas.microsoft.com/office/powerpoint/2010/main" val="2727598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781" y="738435"/>
            <a:ext cx="9633527" cy="3299045"/>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3. Risk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of Addiction</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Some children may become addicted to technology, particularly to video games and social media, which can interfere with other aspects of their lives, including academic performance and physical health. Addiction theorists like Kimberly Young have extensively studied and documented the phenomenon of internet and technology addiction among children and adolescents.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solation, lockdown &amp; social distancing for teens | Kids Help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819" y="4315760"/>
            <a:ext cx="2457450" cy="154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6391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5" y="913527"/>
            <a:ext cx="9938329" cy="376006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4. Limited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Physical Activity</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Excessive screen time is often associated with sedentary behavior, leading to a decline in physical activity levels among children. This can have adverse effects on their physical health and overall well-being, impacting cognitive development indirectly. The American Academy of Pediatrics and other health organizations recommend limiting screen time to promote physical activity and healthy development in children.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Lazy Teenage Boy Sitting In The Armchair Watching Tv Drinking Cola And  Eating Popcorn Mess Is All Around Him Original Hand Drawn Illustration  Stock Illustration - Download Image Now - iStock"/>
          <p:cNvPicPr/>
          <p:nvPr/>
        </p:nvPicPr>
        <p:blipFill>
          <a:blip r:embed="rId2">
            <a:extLst>
              <a:ext uri="{28A0092B-C50C-407E-A947-70E740481C1C}">
                <a14:useLocalDpi xmlns:a14="http://schemas.microsoft.com/office/drawing/2010/main" val="0"/>
              </a:ext>
            </a:extLst>
          </a:blip>
          <a:srcRect/>
          <a:stretch>
            <a:fillRect/>
          </a:stretch>
        </p:blipFill>
        <p:spPr bwMode="auto">
          <a:xfrm>
            <a:off x="7453746" y="4395065"/>
            <a:ext cx="2724727" cy="1636280"/>
          </a:xfrm>
          <a:prstGeom prst="rect">
            <a:avLst/>
          </a:prstGeom>
          <a:noFill/>
          <a:ln>
            <a:solidFill>
              <a:schemeClr val="accent5">
                <a:lumMod val="75000"/>
              </a:schemeClr>
            </a:solidFill>
          </a:ln>
        </p:spPr>
      </p:pic>
    </p:spTree>
    <p:extLst>
      <p:ext uri="{BB962C8B-B14F-4D97-AF65-F5344CB8AC3E}">
        <p14:creationId xmlns:p14="http://schemas.microsoft.com/office/powerpoint/2010/main" val="374784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9837" y="676626"/>
            <a:ext cx="3031599" cy="707886"/>
          </a:xfrm>
          <a:prstGeom prst="rect">
            <a:avLst/>
          </a:prstGeom>
          <a:solidFill>
            <a:schemeClr val="accent4"/>
          </a:solidFill>
        </p:spPr>
        <p:txBody>
          <a:bodyPr wrap="none">
            <a:spAutoFit/>
          </a:bodyPr>
          <a:lstStyle/>
          <a:p>
            <a:pPr algn="ctr"/>
            <a:r>
              <a:rPr lang="en-US" sz="4000" b="1" spc="50" dirty="0">
                <a:ln w="0"/>
                <a:solidFill>
                  <a:schemeClr val="bg2"/>
                </a:solidFill>
                <a:effectLst>
                  <a:innerShdw blurRad="63500" dist="50800" dir="13500000">
                    <a:srgbClr val="000000">
                      <a:alpha val="50000"/>
                    </a:srgbClr>
                  </a:innerShdw>
                </a:effectLst>
              </a:rPr>
              <a:t>Conclusion</a:t>
            </a:r>
          </a:p>
        </p:txBody>
      </p:sp>
      <p:sp>
        <p:nvSpPr>
          <p:cNvPr id="3" name="Rectangle 2"/>
          <p:cNvSpPr/>
          <p:nvPr/>
        </p:nvSpPr>
        <p:spPr>
          <a:xfrm>
            <a:off x="1126836" y="2345563"/>
            <a:ext cx="9836728" cy="3299045"/>
          </a:xfrm>
          <a:prstGeom prst="rect">
            <a:avLst/>
          </a:prstGeom>
        </p:spPr>
        <p:txBody>
          <a:bodyPr wrap="square">
            <a:spAutoFit/>
          </a:bodyPr>
          <a:lstStyle/>
          <a:p>
            <a:pPr>
              <a:lnSpc>
                <a:spcPct val="107000"/>
              </a:lnSpc>
              <a:spcBef>
                <a:spcPts val="1500"/>
              </a:spcBef>
              <a:spcAft>
                <a:spcPts val="5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arguments and theorists provide a comprehensive overview of the potential impact of technology on children's curiosity and cognitive development, highlighting both the positive opportunities and negative consequences that technology presents. It's essential for parents, educators, and policymakers to consider these factors and strive for a balanced approach to technology use in children's lives.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220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3873" y="565788"/>
            <a:ext cx="3381054" cy="707886"/>
          </a:xfrm>
          <a:prstGeom prst="rect">
            <a:avLst/>
          </a:prstGeom>
          <a:solidFill>
            <a:schemeClr val="accent4"/>
          </a:solidFill>
        </p:spPr>
        <p:txBody>
          <a:bodyPr wrap="none">
            <a:spAutoFit/>
          </a:bodyPr>
          <a:lstStyle/>
          <a:p>
            <a:pPr algn="ctr"/>
            <a:r>
              <a:rPr lang="en-US" sz="4000" b="1" spc="50" dirty="0">
                <a:ln w="0"/>
                <a:solidFill>
                  <a:schemeClr val="bg2"/>
                </a:solidFill>
                <a:effectLst>
                  <a:innerShdw blurRad="63500" dist="50800" dir="13500000">
                    <a:srgbClr val="000000">
                      <a:alpha val="50000"/>
                    </a:srgbClr>
                  </a:innerShdw>
                </a:effectLst>
              </a:rPr>
              <a:t>Bibliography</a:t>
            </a:r>
          </a:p>
        </p:txBody>
      </p:sp>
      <p:sp>
        <p:nvSpPr>
          <p:cNvPr id="3" name="Rectangle 2"/>
          <p:cNvSpPr/>
          <p:nvPr/>
        </p:nvSpPr>
        <p:spPr>
          <a:xfrm>
            <a:off x="942486" y="1894180"/>
            <a:ext cx="10547550" cy="3253583"/>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Piaget, J. (1952). The origins of intelligence in children. New York: International Universities Press</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Vygotsky, L. S. (1978). Mind in society: The development of higher psychological processes. Harvard University </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Press.</a:t>
            </a:r>
          </a:p>
          <a:p>
            <a:pPr marL="342900" marR="0" lvl="0" indent="-342900">
              <a:lnSpc>
                <a:spcPct val="107000"/>
              </a:lnSpc>
              <a:spcBef>
                <a:spcPts val="0"/>
              </a:spcBef>
              <a:spcAft>
                <a:spcPts val="0"/>
              </a:spcAft>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942485" y="3502108"/>
            <a:ext cx="10316641" cy="671915"/>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r>
              <a:rPr lang="en-US"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Papert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S. (1980). Mindstorms: Children, computers, and powerful ideas. Basic Books.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42485" y="4250253"/>
            <a:ext cx="10316640" cy="96827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Gardner</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H. (1983). Frames of mind: The theory of multiple intelligences. Basic Books.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02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617" y="1163308"/>
            <a:ext cx="9615056" cy="2957220"/>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Turkle</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S. (2011). Alone together: Why we expect more from technology and less from each other. Basic Books</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Erikson, E. H. (1993). Childhood and society. WW Norton &amp; Company</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Young, K. S. (1999). Internet addiction: Symptoms, evaluation, and treatment. Innovations in Clinical Practice: A Source Book, Vol. 17, 19-31.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42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927" y="833827"/>
            <a:ext cx="10095346" cy="1015663"/>
          </a:xfrm>
          <a:prstGeom prst="rect">
            <a:avLst/>
          </a:prstGeom>
          <a:ln>
            <a:solidFill>
              <a:schemeClr val="accent6"/>
            </a:solidFill>
          </a:ln>
        </p:spPr>
        <p:txBody>
          <a:bodyPr wrap="square">
            <a:spAutoFit/>
          </a:bodyPr>
          <a:lstStyle/>
          <a:p>
            <a:pPr marL="342900" marR="0" lvl="0" indent="-342900">
              <a:spcBef>
                <a:spcPts val="0"/>
              </a:spcBef>
              <a:spcAft>
                <a:spcPts val="0"/>
              </a:spcAft>
              <a:tabLst>
                <a:tab pos="457200" algn="l"/>
              </a:tabLst>
            </a:pPr>
            <a:r>
              <a:rPr lang="en-US" sz="2000" b="1" dirty="0" smtClean="0">
                <a:solidFill>
                  <a:srgbClr val="FF0000"/>
                </a:solidFill>
                <a:latin typeface="Calibri" panose="020F0502020204030204" pitchFamily="34" charset="0"/>
                <a:ea typeface="Times New Roman" panose="02020603050405020304" pitchFamily="18" charset="0"/>
              </a:rPr>
              <a:t>Question 5: </a:t>
            </a:r>
            <a:r>
              <a:rPr lang="en-US" sz="2000" b="1" dirty="0" smtClean="0">
                <a:solidFill>
                  <a:srgbClr val="0D0D0D"/>
                </a:solidFill>
                <a:latin typeface="Calibri" panose="020F0502020204030204" pitchFamily="34" charset="0"/>
                <a:ea typeface="Times New Roman" panose="02020603050405020304" pitchFamily="18" charset="0"/>
              </a:rPr>
              <a:t>Compare </a:t>
            </a:r>
            <a:r>
              <a:rPr lang="en-US" sz="2000" b="1" dirty="0">
                <a:solidFill>
                  <a:srgbClr val="0D0D0D"/>
                </a:solidFill>
                <a:latin typeface="Calibri" panose="020F0502020204030204" pitchFamily="34" charset="0"/>
                <a:ea typeface="Times New Roman" panose="02020603050405020304" pitchFamily="18" charset="0"/>
              </a:rPr>
              <a:t>and contrast the developmental trajectories of curiosity in early childhood, middle childhood, and adolescence. Highlight key differences and similarities, and explain how educators can support curiosity across these stages. (9 marks)</a:t>
            </a:r>
            <a:endParaRPr lang="en-US" sz="20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630833" y="2099025"/>
            <a:ext cx="2921184" cy="707886"/>
          </a:xfrm>
          <a:prstGeom prst="rect">
            <a:avLst/>
          </a:prstGeom>
          <a:solidFill>
            <a:schemeClr val="accent4"/>
          </a:solidFill>
        </p:spPr>
        <p:txBody>
          <a:bodyPr wrap="none">
            <a:spAutoFit/>
          </a:bodyPr>
          <a:lstStyle/>
          <a:p>
            <a:r>
              <a:rPr lang="en-US" sz="40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Introduction</a:t>
            </a:r>
          </a:p>
        </p:txBody>
      </p:sp>
      <p:sp>
        <p:nvSpPr>
          <p:cNvPr id="4" name="Rectangle 3"/>
          <p:cNvSpPr/>
          <p:nvPr/>
        </p:nvSpPr>
        <p:spPr>
          <a:xfrm>
            <a:off x="895927" y="3241889"/>
            <a:ext cx="10344728" cy="2838021"/>
          </a:xfrm>
          <a:prstGeom prst="rect">
            <a:avLst/>
          </a:prstGeom>
        </p:spPr>
        <p:txBody>
          <a:bodyPr wrap="square">
            <a:spAutoFit/>
          </a:bodyPr>
          <a:lstStyle/>
          <a:p>
            <a:pPr>
              <a:lnSpc>
                <a:spcPct val="107000"/>
              </a:lnSpc>
              <a:spcAft>
                <a:spcPts val="1500"/>
              </a:spcAft>
            </a:pP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Certainly! Understanding the developmental trajectories of curiosity across early childhood, middle childhood, and adolescence can provide valuable insights for educators to support children and adolescents in their learning journey. Here's a comparison and contrast of these trajectories along with ways educators can foster curiosity at each stage: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72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6"/>
          </a:solidFill>
        </p:spPr>
        <p:txBody>
          <a:bodyPr>
            <a:normAutofit fontScale="25000" lnSpcReduction="20000"/>
          </a:bodyPr>
          <a:lstStyle/>
          <a:p>
            <a:r>
              <a:rPr lang="en-US" sz="4900" b="1" dirty="0">
                <a:latin typeface="Calibri" panose="020F0502020204030204" pitchFamily="34" charset="0"/>
                <a:ea typeface="Calibri" panose="020F0502020204030204" pitchFamily="34" charset="0"/>
                <a:cs typeface="Calibri" panose="020F0502020204030204" pitchFamily="34" charset="0"/>
              </a:rPr>
              <a:t>Stimulates Learning</a:t>
            </a:r>
            <a:r>
              <a:rPr lang="en-US" sz="4900" dirty="0">
                <a:latin typeface="Calibri" panose="020F0502020204030204" pitchFamily="34" charset="0"/>
                <a:ea typeface="Calibri" panose="020F0502020204030204" pitchFamily="34" charset="0"/>
                <a:cs typeface="Calibri" panose="020F0502020204030204" pitchFamily="34" charset="0"/>
              </a:rPr>
              <a:t>: Curiosity prompts children to ask questions, seek answers, and actively explore their environment, leading to the acquisition of new knowledge and skills.</a:t>
            </a:r>
          </a:p>
          <a:p>
            <a:endParaRPr lang="en-US" dirty="0"/>
          </a:p>
        </p:txBody>
      </p:sp>
      <p:sp>
        <p:nvSpPr>
          <p:cNvPr id="4" name="Rectangle 3"/>
          <p:cNvSpPr/>
          <p:nvPr/>
        </p:nvSpPr>
        <p:spPr>
          <a:xfrm>
            <a:off x="810001" y="704657"/>
            <a:ext cx="10716981" cy="3108543"/>
          </a:xfrm>
          <a:prstGeom prst="rect">
            <a:avLst/>
          </a:prstGeom>
        </p:spPr>
        <p:txBody>
          <a:bodyPr wrap="square">
            <a:spAutoFit/>
          </a:bodyPr>
          <a:lstStyle/>
          <a:p>
            <a:r>
              <a:rPr lang="en-US" sz="2800" b="1" dirty="0">
                <a:solidFill>
                  <a:schemeClr val="bg1"/>
                </a:solidFill>
                <a:latin typeface="Calibri" panose="020F0502020204030204" pitchFamily="34" charset="0"/>
                <a:ea typeface="Times New Roman" panose="02020603050405020304" pitchFamily="18" charset="0"/>
              </a:rPr>
              <a:t>Jean Piaget</a:t>
            </a:r>
            <a:r>
              <a:rPr lang="en-US" sz="2800" dirty="0">
                <a:solidFill>
                  <a:schemeClr val="bg1"/>
                </a:solidFill>
                <a:latin typeface="Calibri" panose="020F0502020204030204" pitchFamily="34" charset="0"/>
                <a:ea typeface="Times New Roman" panose="02020603050405020304" pitchFamily="18" charset="0"/>
              </a:rPr>
              <a:t>: </a:t>
            </a:r>
            <a:r>
              <a:rPr lang="en-US" sz="2800" dirty="0" smtClean="0">
                <a:latin typeface="Calibri" panose="020F0502020204030204" pitchFamily="34" charset="0"/>
                <a:ea typeface="Times New Roman" panose="02020603050405020304" pitchFamily="18" charset="0"/>
              </a:rPr>
              <a:t>Piaget J. (1952). A </a:t>
            </a:r>
            <a:r>
              <a:rPr lang="en-US" sz="2800" dirty="0">
                <a:latin typeface="Calibri" panose="020F0502020204030204" pitchFamily="34" charset="0"/>
                <a:ea typeface="Times New Roman" panose="02020603050405020304" pitchFamily="18" charset="0"/>
              </a:rPr>
              <a:t>pioneering psychologist in the field of child development, emphasized the role of curiosity in his theory of cognitive development. He believed that children actively construct their understanding of the world through exploration and experimentation. According to Piaget, curiosity motivates children to engage in activities that help them assimilate new information and accommodate their existing knowledge </a:t>
            </a:r>
            <a:r>
              <a:rPr lang="en-US" sz="2800" dirty="0" smtClean="0">
                <a:latin typeface="Calibri" panose="020F0502020204030204" pitchFamily="34" charset="0"/>
                <a:ea typeface="Times New Roman" panose="02020603050405020304" pitchFamily="18" charset="0"/>
              </a:rPr>
              <a:t>structures.</a:t>
            </a:r>
            <a:endParaRPr lang="en-US" sz="2800" dirty="0"/>
          </a:p>
        </p:txBody>
      </p:sp>
    </p:spTree>
    <p:extLst>
      <p:ext uri="{BB962C8B-B14F-4D97-AF65-F5344CB8AC3E}">
        <p14:creationId xmlns:p14="http://schemas.microsoft.com/office/powerpoint/2010/main" val="1014369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5"/>
          </a:solidFill>
        </p:spPr>
        <p:txBody>
          <a:bodyPr>
            <a:normAutofit fontScale="47500" lnSpcReduction="20000"/>
          </a:bodyPr>
          <a:lstStyle/>
          <a:p>
            <a:r>
              <a:rPr lang="en-US" sz="2900" b="1" dirty="0">
                <a:solidFill>
                  <a:schemeClr val="bg1"/>
                </a:solidFill>
                <a:latin typeface="Calibri" panose="020F0502020204030204" pitchFamily="34" charset="0"/>
                <a:ea typeface="Calibri" panose="020F0502020204030204" pitchFamily="34" charset="0"/>
                <a:cs typeface="Calibri" panose="020F0502020204030204" pitchFamily="34" charset="0"/>
              </a:rPr>
              <a:t>Encourage Exploration:</a:t>
            </a:r>
            <a:r>
              <a:rPr lang="en-US" sz="29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900" dirty="0">
                <a:latin typeface="Calibri" panose="020F0502020204030204" pitchFamily="34" charset="0"/>
                <a:ea typeface="Calibri" panose="020F0502020204030204" pitchFamily="34" charset="0"/>
                <a:cs typeface="Calibri" panose="020F0502020204030204" pitchFamily="34" charset="0"/>
              </a:rPr>
              <a:t>Provide opportunities for hands-on exploration through sensory activities, nature walks, and open-ended materials.</a:t>
            </a:r>
          </a:p>
          <a:p>
            <a:endParaRPr lang="en-US" dirty="0"/>
          </a:p>
        </p:txBody>
      </p:sp>
      <p:sp>
        <p:nvSpPr>
          <p:cNvPr id="4" name="Rectangle 3"/>
          <p:cNvSpPr/>
          <p:nvPr/>
        </p:nvSpPr>
        <p:spPr>
          <a:xfrm>
            <a:off x="4174269" y="205125"/>
            <a:ext cx="4193199" cy="553357"/>
          </a:xfrm>
          <a:prstGeom prst="rect">
            <a:avLst/>
          </a:prstGeom>
          <a:solidFill>
            <a:schemeClr val="accent5"/>
          </a:solidFill>
        </p:spPr>
        <p:txBody>
          <a:bodyPr wrap="none">
            <a:spAutoFit/>
          </a:bodyPr>
          <a:lstStyle/>
          <a:p>
            <a:pPr>
              <a:lnSpc>
                <a:spcPct val="107000"/>
              </a:lnSpc>
              <a:spcAft>
                <a:spcPts val="800"/>
              </a:spcAft>
            </a:pP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Early Childhood (Ages 3-6):</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77988" y="1091816"/>
            <a:ext cx="4814780" cy="553357"/>
          </a:xfrm>
          <a:prstGeom prst="rect">
            <a:avLst/>
          </a:prstGeom>
        </p:spPr>
        <p:txBody>
          <a:bodyPr wrap="none">
            <a:spAutoFit/>
          </a:bodyPr>
          <a:lstStyle/>
          <a:p>
            <a:pPr>
              <a:lnSpc>
                <a:spcPct val="107000"/>
              </a:lnSpc>
              <a:spcAft>
                <a:spcPts val="1500"/>
              </a:spcAft>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Developmental Characteristics:</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77987" y="1888860"/>
            <a:ext cx="10579539" cy="193642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1. Exploration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and Wonder:</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Curiosity in early childhood is marked by a natural inclination towards exploration and wonder. Children are eager to learn about their surroundings, asking countless questions and showing interest in novel experiences.</a:t>
            </a:r>
          </a:p>
        </p:txBody>
      </p:sp>
      <p:sp>
        <p:nvSpPr>
          <p:cNvPr id="7" name="Rectangle 6"/>
          <p:cNvSpPr/>
          <p:nvPr/>
        </p:nvSpPr>
        <p:spPr>
          <a:xfrm>
            <a:off x="1158037" y="4164371"/>
            <a:ext cx="2486835" cy="388696"/>
          </a:xfrm>
          <a:prstGeom prst="rect">
            <a:avLst/>
          </a:prstGeom>
        </p:spPr>
        <p:txBody>
          <a:bodyPr wrap="none">
            <a:spAutoFit/>
          </a:bodyPr>
          <a:lstStyle/>
          <a:p>
            <a:pPr>
              <a:lnSpc>
                <a:spcPct val="107000"/>
              </a:lnSpc>
              <a:spcBef>
                <a:spcPts val="1500"/>
              </a:spcBef>
              <a:spcAft>
                <a:spcPts val="1500"/>
              </a:spcAft>
            </a:pPr>
            <a:r>
              <a:rPr lang="en-US"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937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4"/>
          </a:solidFill>
        </p:spPr>
        <p:txBody>
          <a:bodyPr>
            <a:normAutofit fontScale="25000" lnSpcReduction="20000"/>
          </a:bodyPr>
          <a:lstStyle/>
          <a:p>
            <a:r>
              <a:rPr lang="en-US" sz="5600" b="1" dirty="0">
                <a:solidFill>
                  <a:schemeClr val="bg1"/>
                </a:solidFill>
                <a:latin typeface="Calibri" panose="020F0502020204030204" pitchFamily="34" charset="0"/>
                <a:ea typeface="Calibri" panose="020F0502020204030204" pitchFamily="34" charset="0"/>
                <a:cs typeface="Calibri" panose="020F0502020204030204" pitchFamily="34" charset="0"/>
              </a:rPr>
              <a:t>Foster a Safe Environment:</a:t>
            </a:r>
            <a:r>
              <a:rPr lang="en-US" sz="5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5600" dirty="0">
                <a:latin typeface="Calibri" panose="020F0502020204030204" pitchFamily="34" charset="0"/>
                <a:ea typeface="Calibri" panose="020F0502020204030204" pitchFamily="34" charset="0"/>
                <a:cs typeface="Calibri" panose="020F0502020204030204" pitchFamily="34" charset="0"/>
              </a:rPr>
              <a:t>Create a safe and supportive atmosphere where children feel comfortable asking questions and expressing their curiosity without fear of judgment.</a:t>
            </a:r>
          </a:p>
          <a:p>
            <a:endParaRPr lang="en-US" dirty="0"/>
          </a:p>
        </p:txBody>
      </p:sp>
      <p:sp>
        <p:nvSpPr>
          <p:cNvPr id="4" name="Rectangle 3"/>
          <p:cNvSpPr/>
          <p:nvPr/>
        </p:nvSpPr>
        <p:spPr>
          <a:xfrm>
            <a:off x="810001" y="611524"/>
            <a:ext cx="4814780" cy="553357"/>
          </a:xfrm>
          <a:prstGeom prst="rect">
            <a:avLst/>
          </a:prstGeom>
        </p:spPr>
        <p:txBody>
          <a:bodyPr wrap="none">
            <a:spAutoFit/>
          </a:bodyPr>
          <a:lstStyle/>
          <a:p>
            <a:pPr>
              <a:lnSpc>
                <a:spcPct val="107000"/>
              </a:lnSpc>
              <a:spcAft>
                <a:spcPts val="1500"/>
              </a:spcAft>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Developmental Characteristics:</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10000" y="1432361"/>
            <a:ext cx="10264400"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2. Concrete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Exploration:</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Curiosity tends to be focused on tangible objects and experiences in the immediate environment. Children may engage in hands-on activities to satisfy their curiosity.</a:t>
            </a:r>
          </a:p>
        </p:txBody>
      </p:sp>
      <p:sp>
        <p:nvSpPr>
          <p:cNvPr id="6" name="Rectangle 5"/>
          <p:cNvSpPr/>
          <p:nvPr/>
        </p:nvSpPr>
        <p:spPr>
          <a:xfrm>
            <a:off x="954837" y="3797974"/>
            <a:ext cx="2486835" cy="388696"/>
          </a:xfrm>
          <a:prstGeom prst="rect">
            <a:avLst/>
          </a:prstGeom>
        </p:spPr>
        <p:txBody>
          <a:bodyPr wrap="none">
            <a:spAutoFit/>
          </a:bodyPr>
          <a:lstStyle/>
          <a:p>
            <a:pPr>
              <a:lnSpc>
                <a:spcPct val="107000"/>
              </a:lnSpc>
              <a:spcBef>
                <a:spcPts val="1500"/>
              </a:spcBef>
              <a:spcAft>
                <a:spcPts val="1500"/>
              </a:spcAft>
            </a:pPr>
            <a:r>
              <a:rPr lang="en-US"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84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5"/>
          </a:solidFill>
        </p:spPr>
        <p:txBody>
          <a:bodyPr>
            <a:no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Engage in Scaffolding: </a:t>
            </a:r>
            <a:r>
              <a:rPr lang="en-US" sz="1400" dirty="0">
                <a:latin typeface="Calibri" panose="020F0502020204030204" pitchFamily="34" charset="0"/>
                <a:ea typeface="Calibri" panose="020F0502020204030204" pitchFamily="34" charset="0"/>
                <a:cs typeface="Calibri" panose="020F0502020204030204" pitchFamily="34" charset="0"/>
              </a:rPr>
              <a:t>Offer guidance and support as children explore new concepts, helping them make connections between their experiences and knowledge.</a:t>
            </a: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624170" y="676180"/>
            <a:ext cx="4814780" cy="553357"/>
          </a:xfrm>
          <a:prstGeom prst="rect">
            <a:avLst/>
          </a:prstGeom>
        </p:spPr>
        <p:txBody>
          <a:bodyPr wrap="none">
            <a:spAutoFit/>
          </a:bodyPr>
          <a:lstStyle/>
          <a:p>
            <a:pPr>
              <a:lnSpc>
                <a:spcPct val="107000"/>
              </a:lnSpc>
              <a:spcAft>
                <a:spcPts val="1500"/>
              </a:spcAft>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Developmental Characteristics:</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24169" y="1451235"/>
            <a:ext cx="10524122"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3. Imagination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and Pretend Play:</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Imaginative play serves as a significant outlet for curiosity, allowing children to experiment with different roles and scenarios.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36363" y="3909395"/>
            <a:ext cx="2486835" cy="388696"/>
          </a:xfrm>
          <a:prstGeom prst="rect">
            <a:avLst/>
          </a:prstGeom>
        </p:spPr>
        <p:txBody>
          <a:bodyPr wrap="none">
            <a:spAutoFit/>
          </a:bodyPr>
          <a:lstStyle/>
          <a:p>
            <a:pPr>
              <a:lnSpc>
                <a:spcPct val="107000"/>
              </a:lnSpc>
              <a:spcBef>
                <a:spcPts val="1500"/>
              </a:spcBef>
              <a:spcAft>
                <a:spcPts val="1500"/>
              </a:spcAft>
            </a:pPr>
            <a:r>
              <a:rPr lang="en-US"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56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6"/>
          </a:solidFill>
        </p:spPr>
        <p:txBody>
          <a:bodyPr>
            <a:normAutofit fontScale="25000" lnSpcReduction="20000"/>
          </a:bodyPr>
          <a:lstStyle/>
          <a:p>
            <a:r>
              <a:rPr lang="en-US" sz="5600" b="1">
                <a:latin typeface="Calibri" panose="020F0502020204030204" pitchFamily="34" charset="0"/>
                <a:ea typeface="Calibri" panose="020F0502020204030204" pitchFamily="34" charset="0"/>
                <a:cs typeface="Calibri" panose="020F0502020204030204" pitchFamily="34" charset="0"/>
              </a:rPr>
              <a:t>Promote Inquiry-Based Learning:</a:t>
            </a:r>
            <a:r>
              <a:rPr lang="en-US" sz="5600">
                <a:latin typeface="Calibri" panose="020F0502020204030204" pitchFamily="34" charset="0"/>
                <a:ea typeface="Calibri" panose="020F0502020204030204" pitchFamily="34" charset="0"/>
                <a:cs typeface="Calibri" panose="020F0502020204030204" pitchFamily="34" charset="0"/>
              </a:rPr>
              <a:t> Encourage inquiry-based approaches where children can investigate topics of interest through research, experimentation, and critical thinking.</a:t>
            </a:r>
          </a:p>
          <a:p>
            <a:endParaRPr lang="en-US"/>
          </a:p>
        </p:txBody>
      </p:sp>
      <p:sp>
        <p:nvSpPr>
          <p:cNvPr id="4" name="Rectangle 3"/>
          <p:cNvSpPr/>
          <p:nvPr/>
        </p:nvSpPr>
        <p:spPr>
          <a:xfrm>
            <a:off x="3746960" y="463743"/>
            <a:ext cx="4698081" cy="532903"/>
          </a:xfrm>
          <a:prstGeom prst="rect">
            <a:avLst/>
          </a:prstGeom>
          <a:solidFill>
            <a:schemeClr val="accent4"/>
          </a:solidFill>
        </p:spPr>
        <p:txBody>
          <a:bodyPr wrap="none">
            <a:spAutoFit/>
          </a:bodyPr>
          <a:lstStyle/>
          <a:p>
            <a:pPr>
              <a:lnSpc>
                <a:spcPct val="107000"/>
              </a:lnSpc>
              <a:spcAft>
                <a:spcPts val="800"/>
              </a:spcAft>
            </a:pP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Middle Childhood (Ages 6-12):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9481" y="1230361"/>
            <a:ext cx="3489097" cy="421654"/>
          </a:xfrm>
          <a:prstGeom prst="rect">
            <a:avLst/>
          </a:prstGeom>
          <a:solidFill>
            <a:schemeClr val="accent4"/>
          </a:solidFill>
        </p:spPr>
        <p:txBody>
          <a:bodyPr wrap="none">
            <a:spAutoFit/>
          </a:bodyPr>
          <a:lstStyle/>
          <a:p>
            <a:pPr>
              <a:lnSpc>
                <a:spcPct val="107000"/>
              </a:lnSpc>
              <a:spcAft>
                <a:spcPts val="1500"/>
              </a:spcAft>
            </a:pPr>
            <a:r>
              <a:rPr lang="en-US" sz="20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Developmental Characteristics: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69481" y="1860960"/>
            <a:ext cx="11039028"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1. Increasing </a:t>
            </a:r>
            <a:r>
              <a:rPr lang="en-US" sz="2800" b="1">
                <a:solidFill>
                  <a:srgbClr val="0D0D0D"/>
                </a:solidFill>
                <a:latin typeface="Calibri" panose="020F0502020204030204" pitchFamily="34" charset="0"/>
                <a:ea typeface="Times New Roman" panose="02020603050405020304" pitchFamily="18" charset="0"/>
                <a:cs typeface="Calibri" panose="020F0502020204030204" pitchFamily="34" charset="0"/>
              </a:rPr>
              <a:t>Cognitive Development:</a:t>
            </a:r>
            <a:r>
              <a:rPr lang="en-US" sz="2800">
                <a:solidFill>
                  <a:srgbClr val="0D0D0D"/>
                </a:solidFill>
                <a:latin typeface="Calibri" panose="020F0502020204030204" pitchFamily="34" charset="0"/>
                <a:ea typeface="Times New Roman" panose="02020603050405020304" pitchFamily="18" charset="0"/>
                <a:cs typeface="Calibri" panose="020F0502020204030204" pitchFamily="34" charset="0"/>
              </a:rPr>
              <a:t> Curiosity becomes more sophisticated as children's cognitive abilities develop. They begin to ask more complex questions and seek deeper understanding.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94618" y="4114257"/>
            <a:ext cx="2486835" cy="388696"/>
          </a:xfrm>
          <a:prstGeom prst="rect">
            <a:avLst/>
          </a:prstGeom>
          <a:solidFill>
            <a:schemeClr val="accent4"/>
          </a:solidFill>
        </p:spPr>
        <p:txBody>
          <a:bodyPr wrap="none">
            <a:spAutoFit/>
          </a:bodyPr>
          <a:lstStyle/>
          <a:p>
            <a:pPr>
              <a:lnSpc>
                <a:spcPct val="107000"/>
              </a:lnSpc>
              <a:spcBef>
                <a:spcPts val="1500"/>
              </a:spcBef>
              <a:spcAft>
                <a:spcPts val="1500"/>
              </a:spcAft>
            </a:pPr>
            <a:r>
              <a:rPr lang="en-US"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711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01" y="5280847"/>
            <a:ext cx="10572000" cy="852098"/>
          </a:xfrm>
          <a:solidFill>
            <a:schemeClr val="accent6"/>
          </a:solidFill>
        </p:spPr>
        <p:txBody>
          <a:bodyPr>
            <a:normAutofit fontScale="25000" lnSpcReduction="20000"/>
          </a:bodyPr>
          <a:lstStyle/>
          <a:p>
            <a:pPr lvl="0"/>
            <a:r>
              <a:rPr lang="en-US" sz="5600" b="1" dirty="0">
                <a:latin typeface="Calibri" panose="020F0502020204030204" pitchFamily="34" charset="0"/>
                <a:ea typeface="Calibri" panose="020F0502020204030204" pitchFamily="34" charset="0"/>
                <a:cs typeface="Calibri" panose="020F0502020204030204" pitchFamily="34" charset="0"/>
              </a:rPr>
              <a:t>Provide Diverse Learning Opportunities:</a:t>
            </a:r>
            <a:r>
              <a:rPr lang="en-US" sz="5600" dirty="0">
                <a:latin typeface="Calibri" panose="020F0502020204030204" pitchFamily="34" charset="0"/>
                <a:ea typeface="Calibri" panose="020F0502020204030204" pitchFamily="34" charset="0"/>
                <a:cs typeface="Calibri" panose="020F0502020204030204" pitchFamily="34" charset="0"/>
              </a:rPr>
              <a:t> Offer a variety of resources and experiences to cater to different interests and learning styles, fostering a sense of autonomy and choice</a:t>
            </a:r>
            <a:r>
              <a:rPr lang="en-US" sz="5600" dirty="0" smtClean="0">
                <a:latin typeface="Calibri" panose="020F0502020204030204" pitchFamily="34" charset="0"/>
                <a:ea typeface="Calibri" panose="020F0502020204030204" pitchFamily="34" charset="0"/>
                <a:cs typeface="Calibri" panose="020F0502020204030204" pitchFamily="34" charset="0"/>
              </a:rPr>
              <a:t>.</a:t>
            </a:r>
          </a:p>
          <a:p>
            <a:pPr lvl="0"/>
            <a:r>
              <a:rPr lang="en-US" sz="5600" dirty="0" smtClean="0">
                <a:latin typeface="Calibri" panose="020F0502020204030204" pitchFamily="34" charset="0"/>
                <a:ea typeface="Calibri" panose="020F0502020204030204" pitchFamily="34" charset="0"/>
                <a:cs typeface="Calibri" panose="020F0502020204030204" pitchFamily="34" charset="0"/>
              </a:rPr>
              <a:t> </a:t>
            </a:r>
            <a:r>
              <a:rPr lang="en-US" sz="5600" b="1" dirty="0">
                <a:latin typeface="Calibri" panose="020F0502020204030204" pitchFamily="34" charset="0"/>
                <a:ea typeface="Calibri" panose="020F0502020204030204" pitchFamily="34" charset="0"/>
                <a:cs typeface="Calibri" panose="020F0502020204030204" pitchFamily="34" charset="0"/>
              </a:rPr>
              <a:t>Support Peer Collaboration:</a:t>
            </a:r>
            <a:r>
              <a:rPr lang="en-US" sz="5600" dirty="0">
                <a:latin typeface="Calibri" panose="020F0502020204030204" pitchFamily="34" charset="0"/>
                <a:ea typeface="Calibri" panose="020F0502020204030204" pitchFamily="34" charset="0"/>
                <a:cs typeface="Calibri" panose="020F0502020204030204" pitchFamily="34" charset="0"/>
              </a:rPr>
              <a:t> Facilitate group discussions, collaborative projects, and peer interactions to encourage sharing of ideas and perspectives, sparking curiosity through social engagement.</a:t>
            </a:r>
          </a:p>
          <a:p>
            <a:endParaRPr lang="en-US" sz="800" dirty="0"/>
          </a:p>
          <a:p>
            <a:pPr lvl="0"/>
            <a:endParaRPr lang="en-US" sz="5600" dirty="0" smtClean="0">
              <a:latin typeface="Calibri" panose="020F0502020204030204" pitchFamily="34" charset="0"/>
              <a:ea typeface="Calibri" panose="020F0502020204030204" pitchFamily="34" charset="0"/>
              <a:cs typeface="Calibri" panose="020F0502020204030204" pitchFamily="34" charset="0"/>
            </a:endParaRPr>
          </a:p>
          <a:p>
            <a:pPr lvl="0"/>
            <a:endParaRPr lang="en-US" sz="5600" dirty="0">
              <a:latin typeface="Calibri" panose="020F0502020204030204" pitchFamily="34" charset="0"/>
              <a:ea typeface="Calibri" panose="020F0502020204030204" pitchFamily="34" charset="0"/>
              <a:cs typeface="Calibri" panose="020F0502020204030204" pitchFamily="34" charset="0"/>
            </a:endParaRPr>
          </a:p>
          <a:p>
            <a:pPr lvl="0"/>
            <a:endParaRPr lang="en-US" dirty="0"/>
          </a:p>
        </p:txBody>
      </p:sp>
      <p:sp>
        <p:nvSpPr>
          <p:cNvPr id="4" name="Rectangle 3"/>
          <p:cNvSpPr/>
          <p:nvPr/>
        </p:nvSpPr>
        <p:spPr>
          <a:xfrm>
            <a:off x="810001" y="573780"/>
            <a:ext cx="10449126"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2. Growing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Social Awareness:</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Curiosity extends beyond the immediate environment to include an interest in social dynamics, cultural differences, and abstract concepts.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909" y="2467234"/>
            <a:ext cx="10353964"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3. Formation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of Interests:</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Children start to develop specific interests and hobbies, driving their curiosity towards particular topics or activities.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17891" y="4288085"/>
            <a:ext cx="2486835" cy="388696"/>
          </a:xfrm>
          <a:prstGeom prst="rect">
            <a:avLst/>
          </a:prstGeom>
          <a:solidFill>
            <a:schemeClr val="accent4"/>
          </a:solidFill>
        </p:spPr>
        <p:txBody>
          <a:bodyPr wrap="none">
            <a:spAutoFit/>
          </a:bodyPr>
          <a:lstStyle/>
          <a:p>
            <a:pPr>
              <a:lnSpc>
                <a:spcPct val="107000"/>
              </a:lnSpc>
              <a:spcBef>
                <a:spcPts val="1500"/>
              </a:spcBef>
              <a:spcAft>
                <a:spcPts val="1500"/>
              </a:spcAft>
            </a:pPr>
            <a:r>
              <a:rPr lang="en-US"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9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rgbClr val="FF0000"/>
          </a:solidFill>
        </p:spPr>
        <p:txBody>
          <a:bodyPr>
            <a:normAutofit fontScale="25000" lnSpcReduction="20000"/>
          </a:bodyPr>
          <a:lstStyle/>
          <a:p>
            <a:r>
              <a:rPr lang="en-US" sz="6400" b="1" dirty="0">
                <a:latin typeface="Calibri" panose="020F0502020204030204" pitchFamily="34" charset="0"/>
                <a:ea typeface="Calibri" panose="020F0502020204030204" pitchFamily="34" charset="0"/>
                <a:cs typeface="Calibri" panose="020F0502020204030204" pitchFamily="34" charset="0"/>
              </a:rPr>
              <a:t>Encourage Critical Reflection:</a:t>
            </a:r>
            <a:r>
              <a:rPr lang="en-US" sz="6400" dirty="0">
                <a:latin typeface="Calibri" panose="020F0502020204030204" pitchFamily="34" charset="0"/>
                <a:ea typeface="Calibri" panose="020F0502020204030204" pitchFamily="34" charset="0"/>
                <a:cs typeface="Calibri" panose="020F0502020204030204" pitchFamily="34" charset="0"/>
              </a:rPr>
              <a:t> Facilitate discussions on complex issues, encouraging adolescents to critically reflect on diverse perspectives and challenge assumptions.</a:t>
            </a:r>
          </a:p>
          <a:p>
            <a:endParaRPr lang="en-US" dirty="0"/>
          </a:p>
        </p:txBody>
      </p:sp>
      <p:sp>
        <p:nvSpPr>
          <p:cNvPr id="4" name="Rectangle 3"/>
          <p:cNvSpPr/>
          <p:nvPr/>
        </p:nvSpPr>
        <p:spPr>
          <a:xfrm>
            <a:off x="4217263" y="343670"/>
            <a:ext cx="4092146" cy="553357"/>
          </a:xfrm>
          <a:prstGeom prst="rect">
            <a:avLst/>
          </a:prstGeom>
          <a:solidFill>
            <a:schemeClr val="accent4"/>
          </a:solidFill>
        </p:spPr>
        <p:txBody>
          <a:bodyPr wrap="none">
            <a:spAutoFit/>
          </a:bodyPr>
          <a:lstStyle/>
          <a:p>
            <a:pPr>
              <a:lnSpc>
                <a:spcPct val="107000"/>
              </a:lnSpc>
              <a:spcAft>
                <a:spcPts val="800"/>
              </a:spcAft>
            </a:pP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Adolescence (Ages 12-18):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0970" y="1054871"/>
            <a:ext cx="3489097" cy="421654"/>
          </a:xfrm>
          <a:prstGeom prst="rect">
            <a:avLst/>
          </a:prstGeom>
          <a:solidFill>
            <a:schemeClr val="accent4"/>
          </a:solidFill>
        </p:spPr>
        <p:txBody>
          <a:bodyPr wrap="none">
            <a:spAutoFit/>
          </a:bodyPr>
          <a:lstStyle/>
          <a:p>
            <a:pPr>
              <a:lnSpc>
                <a:spcPct val="107000"/>
              </a:lnSpc>
              <a:spcAft>
                <a:spcPts val="1500"/>
              </a:spcAft>
            </a:pPr>
            <a:r>
              <a:rPr lang="en-US" sz="20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Developmental Characteristics: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0970" y="1866071"/>
            <a:ext cx="10579539" cy="193642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1. Identity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Exploration:</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Curiosity during adolescence often revolves around self-discovery, identity formation, and future aspirations. Adolescents may question societal norms, explore personal values, and contemplate their place in the world.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02255" y="3997697"/>
            <a:ext cx="2486835" cy="388696"/>
          </a:xfrm>
          <a:prstGeom prst="rect">
            <a:avLst/>
          </a:prstGeom>
          <a:solidFill>
            <a:schemeClr val="accent4"/>
          </a:solidFill>
        </p:spPr>
        <p:txBody>
          <a:bodyPr wrap="none">
            <a:spAutoFit/>
          </a:bodyPr>
          <a:lstStyle/>
          <a:p>
            <a:pPr>
              <a:lnSpc>
                <a:spcPct val="107000"/>
              </a:lnSpc>
              <a:spcBef>
                <a:spcPts val="1500"/>
              </a:spcBef>
              <a:spcAft>
                <a:spcPts val="1500"/>
              </a:spcAft>
            </a:pPr>
            <a:r>
              <a:rPr lang="en-US"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16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rgbClr val="FF0000"/>
          </a:solidFill>
        </p:spPr>
        <p:txBody>
          <a:bodyPr>
            <a:normAutofit fontScale="25000" lnSpcReduction="20000"/>
          </a:bodyPr>
          <a:lstStyle/>
          <a:p>
            <a:r>
              <a:rPr lang="en-US" sz="6400" b="1" dirty="0">
                <a:latin typeface="Calibri" panose="020F0502020204030204" pitchFamily="34" charset="0"/>
                <a:ea typeface="Calibri" panose="020F0502020204030204" pitchFamily="34" charset="0"/>
                <a:cs typeface="Calibri" panose="020F0502020204030204" pitchFamily="34" charset="0"/>
              </a:rPr>
              <a:t>Provide Mentorship and Guidance:</a:t>
            </a:r>
            <a:r>
              <a:rPr lang="en-US" sz="6400" dirty="0">
                <a:latin typeface="Calibri" panose="020F0502020204030204" pitchFamily="34" charset="0"/>
                <a:ea typeface="Calibri" panose="020F0502020204030204" pitchFamily="34" charset="0"/>
                <a:cs typeface="Calibri" panose="020F0502020204030204" pitchFamily="34" charset="0"/>
              </a:rPr>
              <a:t> Offer mentorship opportunities, career exploration programs, and guidance counseling to support adolescents in their journey of self-discovery and goal-setting.</a:t>
            </a:r>
          </a:p>
          <a:p>
            <a:endParaRPr lang="en-US" dirty="0"/>
          </a:p>
        </p:txBody>
      </p:sp>
      <p:sp>
        <p:nvSpPr>
          <p:cNvPr id="4" name="Rectangle 3"/>
          <p:cNvSpPr/>
          <p:nvPr/>
        </p:nvSpPr>
        <p:spPr>
          <a:xfrm>
            <a:off x="729672" y="748870"/>
            <a:ext cx="10289309" cy="193642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2. Abstract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Thinking:</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With further cognitive development, adolescents are capable of abstract thinking and hypothetical reasoning, leading to curiosity about philosophical, ethical, and existential questions.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27128" y="3862725"/>
            <a:ext cx="2486835" cy="388696"/>
          </a:xfrm>
          <a:prstGeom prst="rect">
            <a:avLst/>
          </a:prstGeom>
          <a:solidFill>
            <a:schemeClr val="accent4"/>
          </a:solidFill>
        </p:spPr>
        <p:txBody>
          <a:bodyPr wrap="none">
            <a:spAutoFit/>
          </a:bodyPr>
          <a:lstStyle/>
          <a:p>
            <a:pPr>
              <a:lnSpc>
                <a:spcPct val="107000"/>
              </a:lnSpc>
              <a:spcBef>
                <a:spcPts val="1500"/>
              </a:spcBef>
              <a:spcAft>
                <a:spcPts val="1500"/>
              </a:spcAft>
            </a:pPr>
            <a:r>
              <a:rPr lang="en-US"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548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rgbClr val="FF0000"/>
          </a:solidFill>
        </p:spPr>
        <p:txBody>
          <a:bodyPr>
            <a:normAutofit fontScale="25000" lnSpcReduction="20000"/>
          </a:bodyPr>
          <a:lstStyle/>
          <a:p>
            <a:r>
              <a:rPr lang="en-US" sz="6400" b="1" dirty="0">
                <a:latin typeface="Calibri" panose="020F0502020204030204" pitchFamily="34" charset="0"/>
                <a:ea typeface="Calibri" panose="020F0502020204030204" pitchFamily="34" charset="0"/>
                <a:cs typeface="Calibri" panose="020F0502020204030204" pitchFamily="34" charset="0"/>
              </a:rPr>
              <a:t>Promote Civic Engagement:</a:t>
            </a:r>
            <a:r>
              <a:rPr lang="en-US" sz="6400" dirty="0">
                <a:latin typeface="Calibri" panose="020F0502020204030204" pitchFamily="34" charset="0"/>
                <a:ea typeface="Calibri" panose="020F0502020204030204" pitchFamily="34" charset="0"/>
                <a:cs typeface="Calibri" panose="020F0502020204030204" pitchFamily="34" charset="0"/>
              </a:rPr>
              <a:t> Encourage involvement in community service, activism, and leadership roles, fostering a sense of agency and purpose beyond oneself.</a:t>
            </a:r>
          </a:p>
          <a:p>
            <a:endParaRPr lang="en-US" dirty="0"/>
          </a:p>
        </p:txBody>
      </p:sp>
      <p:sp>
        <p:nvSpPr>
          <p:cNvPr id="4" name="Rectangle 3"/>
          <p:cNvSpPr/>
          <p:nvPr/>
        </p:nvSpPr>
        <p:spPr>
          <a:xfrm>
            <a:off x="810001" y="1072544"/>
            <a:ext cx="10252363" cy="1475404"/>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rgbClr val="0D0D0D"/>
                </a:solidFill>
                <a:latin typeface="Calibri" panose="020F0502020204030204" pitchFamily="34" charset="0"/>
                <a:ea typeface="Times New Roman" panose="02020603050405020304" pitchFamily="18" charset="0"/>
                <a:cs typeface="Calibri" panose="020F0502020204030204" pitchFamily="34" charset="0"/>
              </a:rPr>
              <a:t>3. Risk-Taking </a:t>
            </a:r>
            <a:r>
              <a:rPr lang="en-US" sz="2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and Novel Experiences:</a:t>
            </a:r>
            <a:r>
              <a:rPr lang="en-US" sz="2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 Adolescents may seek out novel experiences and take risks as they explore their identities and boundaries.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10254" y="4001270"/>
            <a:ext cx="2486835" cy="388696"/>
          </a:xfrm>
          <a:prstGeom prst="rect">
            <a:avLst/>
          </a:prstGeom>
          <a:solidFill>
            <a:schemeClr val="accent4"/>
          </a:solidFill>
        </p:spPr>
        <p:txBody>
          <a:bodyPr wrap="none">
            <a:spAutoFit/>
          </a:bodyPr>
          <a:lstStyle/>
          <a:p>
            <a:pPr>
              <a:lnSpc>
                <a:spcPct val="107000"/>
              </a:lnSpc>
              <a:spcBef>
                <a:spcPts val="1500"/>
              </a:spcBef>
              <a:spcAft>
                <a:spcPts val="1500"/>
              </a:spcAft>
            </a:pPr>
            <a:r>
              <a:rPr lang="en-US"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Key Educator Strategies: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784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5484" y="639234"/>
            <a:ext cx="7918578" cy="532903"/>
          </a:xfrm>
          <a:prstGeom prst="rect">
            <a:avLst/>
          </a:prstGeom>
          <a:solidFill>
            <a:schemeClr val="accent5"/>
          </a:solidFill>
        </p:spPr>
        <p:txBody>
          <a:bodyPr wrap="none">
            <a:spAutoFit/>
          </a:bodyPr>
          <a:lstStyle/>
          <a:p>
            <a:pPr>
              <a:lnSpc>
                <a:spcPct val="107000"/>
              </a:lnSpc>
              <a:spcAft>
                <a:spcPts val="800"/>
              </a:spcAft>
            </a:pP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How Educators Can Support Curiosity Across Stages: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117600" y="1781745"/>
            <a:ext cx="9559636" cy="4221092"/>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1. Create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 Nurturing Environment: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Establish a supportive classroom environment where curiosity is valued, and students feel encouraged to ask questions and explore new ideas</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 Personalize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Learning Experiences:</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Tailor instruction to accommodate individual interests, abilities, and learning styles, allowing students to pursue their curiosity in meaningful ways.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270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3" y="1283381"/>
            <a:ext cx="9716654" cy="3780522"/>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3. Embrace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Failure and Iteration:</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Encourage a growth mindset by celebrating mistakes as opportunities for learning and growth, fostering resilience and perseverance in the face of challenges</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lnSpc>
                <a:spcPct val="107000"/>
              </a:lnSpc>
              <a:spcBef>
                <a:spcPts val="0"/>
              </a:spcBef>
              <a:spcAft>
                <a:spcPts val="0"/>
              </a:spcAft>
              <a:tabLst>
                <a:tab pos="457200" algn="l"/>
              </a:tabLst>
            </a:pPr>
            <a:endPar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tabLst>
                <a:tab pos="457200" algn="l"/>
              </a:tabLst>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4. Model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Curiosity:</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Demonstrate curiosity yourself by sharing your own interests, questions, and discoveries with students, serving as a role model for lifelong learning.</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13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6"/>
          </a:solidFill>
        </p:spPr>
        <p:txBody>
          <a:bodyPr>
            <a:normAutofit fontScale="25000" lnSpcReduction="20000"/>
          </a:bodyPr>
          <a:lstStyle/>
          <a:p>
            <a:r>
              <a:rPr lang="en-US" sz="5600" b="1" dirty="0">
                <a:latin typeface="Calibri" panose="020F0502020204030204" pitchFamily="34" charset="0"/>
                <a:ea typeface="Calibri" panose="020F0502020204030204" pitchFamily="34" charset="0"/>
                <a:cs typeface="Calibri" panose="020F0502020204030204" pitchFamily="34" charset="0"/>
              </a:rPr>
              <a:t>Promotes Critical Thinking</a:t>
            </a:r>
            <a:r>
              <a:rPr lang="en-US" sz="5600" dirty="0">
                <a:latin typeface="Calibri" panose="020F0502020204030204" pitchFamily="34" charset="0"/>
                <a:ea typeface="Calibri" panose="020F0502020204030204" pitchFamily="34" charset="0"/>
                <a:cs typeface="Calibri" panose="020F0502020204030204" pitchFamily="34" charset="0"/>
              </a:rPr>
              <a:t>: Curiosity encourages children to think critically, evaluate information, and make connections between different concepts, thereby enhancing their problem-solving abilities.</a:t>
            </a:r>
          </a:p>
          <a:p>
            <a:endParaRPr lang="en-US" dirty="0"/>
          </a:p>
        </p:txBody>
      </p:sp>
      <p:sp>
        <p:nvSpPr>
          <p:cNvPr id="4" name="Rectangle 3"/>
          <p:cNvSpPr/>
          <p:nvPr/>
        </p:nvSpPr>
        <p:spPr>
          <a:xfrm>
            <a:off x="581889" y="710327"/>
            <a:ext cx="10889673" cy="3319498"/>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Lev Vygotsky</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US" sz="2800" dirty="0" smtClean="0"/>
              <a:t> </a:t>
            </a:r>
            <a:r>
              <a:rPr lang="en-US" sz="2800" dirty="0"/>
              <a:t>Vygotsky, L. S. (1978). </a:t>
            </a:r>
            <a:r>
              <a:rPr lang="en-US" sz="2800" dirty="0">
                <a:latin typeface="Calibri" panose="020F0502020204030204" pitchFamily="34" charset="0"/>
                <a:cs typeface="Calibri" panose="020F0502020204030204" pitchFamily="34" charset="0"/>
              </a:rPr>
              <a:t>A</a:t>
            </a:r>
            <a:r>
              <a:rPr lang="en-US" sz="2800" dirty="0" smtClean="0">
                <a:latin typeface="Calibri" panose="020F0502020204030204" pitchFamily="34" charset="0"/>
                <a:ea typeface="Times New Roman" panose="02020603050405020304" pitchFamily="18" charset="0"/>
                <a:cs typeface="Calibri" panose="020F0502020204030204" pitchFamily="34" charset="0"/>
              </a:rPr>
              <a:t>nother </a:t>
            </a:r>
            <a:r>
              <a:rPr lang="en-US" sz="2800" dirty="0">
                <a:latin typeface="Calibri" panose="020F0502020204030204" pitchFamily="34" charset="0"/>
                <a:ea typeface="Times New Roman" panose="02020603050405020304" pitchFamily="18" charset="0"/>
                <a:cs typeface="Calibri" panose="020F0502020204030204" pitchFamily="34" charset="0"/>
              </a:rPr>
              <a:t>influential theorist, proposed the concept of the zone of proximal development (ZPD), which refers to the range of tasks that children can perform with the assistance of others. Vygotsky suggested that curiosity drives children to seek out assistance from more knowledgeable individuals, such as parents, teachers, or peers, in order to learn and master new skills within their ZPD.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74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128" y="815171"/>
            <a:ext cx="3031599" cy="707886"/>
          </a:xfrm>
          <a:prstGeom prst="rect">
            <a:avLst/>
          </a:prstGeom>
          <a:solidFill>
            <a:schemeClr val="accent5"/>
          </a:solidFill>
        </p:spPr>
        <p:txBody>
          <a:bodyPr wrap="none">
            <a:spAutoFit/>
          </a:bodyPr>
          <a:lstStyle/>
          <a:p>
            <a:pPr algn="ctr"/>
            <a:r>
              <a:rPr lang="en-US" sz="4000" b="1" spc="50" dirty="0">
                <a:ln w="0"/>
                <a:solidFill>
                  <a:schemeClr val="bg2"/>
                </a:solidFill>
                <a:effectLst>
                  <a:innerShdw blurRad="63500" dist="50800" dir="13500000">
                    <a:srgbClr val="000000">
                      <a:alpha val="50000"/>
                    </a:srgbClr>
                  </a:innerShdw>
                </a:effectLst>
              </a:rPr>
              <a:t>Conclusion</a:t>
            </a:r>
          </a:p>
        </p:txBody>
      </p:sp>
      <p:sp>
        <p:nvSpPr>
          <p:cNvPr id="3" name="Rectangle 2"/>
          <p:cNvSpPr/>
          <p:nvPr/>
        </p:nvSpPr>
        <p:spPr>
          <a:xfrm>
            <a:off x="988291" y="2359092"/>
            <a:ext cx="10243127" cy="2600905"/>
          </a:xfrm>
          <a:prstGeom prst="rect">
            <a:avLst/>
          </a:prstGeom>
        </p:spPr>
        <p:txBody>
          <a:bodyPr wrap="square">
            <a:spAutoFit/>
          </a:bodyPr>
          <a:lstStyle/>
          <a:p>
            <a:pPr>
              <a:lnSpc>
                <a:spcPct val="107000"/>
              </a:lnSpc>
              <a:spcBef>
                <a:spcPts val="1500"/>
              </a:spcBef>
              <a:spcAft>
                <a:spcPts val="500"/>
              </a:spcAft>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By integrating insights </a:t>
            </a:r>
            <a:r>
              <a:rPr lang="en-US" sz="28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from </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theorists and understanding the unique developmental characteristics of each stage, educators can effectively support and nurture curiosity across childhood and adolescence, laying the foundation for a lifelong love of learning.</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1575"/>
              </a:lnSpc>
            </a:pPr>
            <a:r>
              <a:rPr lang="en-US"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55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727" y="722807"/>
            <a:ext cx="3381055" cy="707886"/>
          </a:xfrm>
          <a:prstGeom prst="rect">
            <a:avLst/>
          </a:prstGeom>
          <a:solidFill>
            <a:schemeClr val="accent5"/>
          </a:solidFill>
        </p:spPr>
        <p:txBody>
          <a:bodyPr wrap="none">
            <a:spAutoFit/>
          </a:bodyPr>
          <a:lstStyle/>
          <a:p>
            <a:pPr algn="ctr"/>
            <a:r>
              <a:rPr lang="en-US" sz="4000" b="1" spc="50" dirty="0">
                <a:ln w="0"/>
                <a:solidFill>
                  <a:schemeClr val="bg2"/>
                </a:solidFill>
                <a:effectLst>
                  <a:innerShdw blurRad="63500" dist="50800" dir="13500000">
                    <a:srgbClr val="000000">
                      <a:alpha val="50000"/>
                    </a:srgbClr>
                  </a:innerShdw>
                </a:effectLst>
              </a:rPr>
              <a:t>Bibliography</a:t>
            </a:r>
          </a:p>
        </p:txBody>
      </p:sp>
      <p:sp>
        <p:nvSpPr>
          <p:cNvPr id="3" name="Rectangle 2"/>
          <p:cNvSpPr/>
          <p:nvPr/>
        </p:nvSpPr>
        <p:spPr>
          <a:xfrm>
            <a:off x="1167506" y="2533134"/>
            <a:ext cx="9851476" cy="2308324"/>
          </a:xfrm>
          <a:prstGeom prst="rect">
            <a:avLst/>
          </a:prstGeom>
        </p:spPr>
        <p:txBody>
          <a:bodyPr wrap="square">
            <a:spAutoFit/>
          </a:bodyPr>
          <a:lstStyle/>
          <a:p>
            <a:r>
              <a:rPr lang="en-US" b="1" dirty="0" smtClean="0">
                <a:solidFill>
                  <a:schemeClr val="bg1"/>
                </a:solidFill>
                <a:latin typeface="Calibri" panose="020F0502020204030204" pitchFamily="34" charset="0"/>
                <a:ea typeface="Times New Roman" panose="02020603050405020304" pitchFamily="18" charset="0"/>
              </a:rPr>
              <a:t>Piaget, J. (1936). Origins of intelligence in the child. London: Routledge &amp; Kegan Paul.</a:t>
            </a:r>
            <a:r>
              <a:rPr lang="en-US" dirty="0" smtClean="0">
                <a:solidFill>
                  <a:schemeClr val="bg1"/>
                </a:solidFill>
                <a:latin typeface="Calibri" panose="020F0502020204030204" pitchFamily="34" charset="0"/>
                <a:ea typeface="Times New Roman" panose="02020603050405020304" pitchFamily="18" charset="0"/>
              </a:rPr>
              <a:t> </a:t>
            </a:r>
          </a:p>
          <a:p>
            <a:endParaRPr lang="en-US" dirty="0">
              <a:solidFill>
                <a:schemeClr val="bg1"/>
              </a:solidFill>
              <a:latin typeface="Calibri" panose="020F0502020204030204" pitchFamily="34" charset="0"/>
            </a:endParaRPr>
          </a:p>
          <a:p>
            <a:r>
              <a:rPr lang="en-US" b="1" dirty="0" smtClean="0">
                <a:solidFill>
                  <a:schemeClr val="bg1"/>
                </a:solidFill>
                <a:latin typeface="Calibri" panose="020F0502020204030204" pitchFamily="34" charset="0"/>
              </a:rPr>
              <a:t>Vygotsky, L. S. (1978). Mind in Society: </a:t>
            </a:r>
            <a:r>
              <a:rPr lang="en-US" b="1" u="sng" dirty="0" smtClean="0">
                <a:solidFill>
                  <a:schemeClr val="bg1"/>
                </a:solidFill>
                <a:latin typeface="Calibri" panose="020F0502020204030204" pitchFamily="34" charset="0"/>
              </a:rPr>
              <a:t>The developmental of higher psychological processes.</a:t>
            </a:r>
          </a:p>
          <a:p>
            <a:r>
              <a:rPr lang="en-US" b="1" dirty="0" smtClean="0">
                <a:solidFill>
                  <a:schemeClr val="bg1"/>
                </a:solidFill>
                <a:latin typeface="Calibri" panose="020F0502020204030204" pitchFamily="34" charset="0"/>
              </a:rPr>
              <a:t>Cambridge, MA: Harvard University Press.</a:t>
            </a:r>
          </a:p>
          <a:p>
            <a:endParaRPr lang="en-US" b="1" dirty="0">
              <a:solidFill>
                <a:schemeClr val="bg1"/>
              </a:solidFill>
              <a:latin typeface="Calibri" panose="020F0502020204030204" pitchFamily="34" charset="0"/>
            </a:endParaRPr>
          </a:p>
          <a:p>
            <a:r>
              <a:rPr lang="en-US" b="1" dirty="0" err="1" smtClean="0">
                <a:solidFill>
                  <a:schemeClr val="bg1"/>
                </a:solidFill>
                <a:latin typeface="Calibri" panose="020F0502020204030204" pitchFamily="34" charset="0"/>
              </a:rPr>
              <a:t>Dweck</a:t>
            </a:r>
            <a:r>
              <a:rPr lang="en-US" b="1" dirty="0" smtClean="0">
                <a:solidFill>
                  <a:schemeClr val="bg1"/>
                </a:solidFill>
                <a:latin typeface="Calibri" panose="020F0502020204030204" pitchFamily="34" charset="0"/>
              </a:rPr>
              <a:t>, Carol S. Mindset. </a:t>
            </a:r>
            <a:r>
              <a:rPr lang="en-US" b="1" dirty="0" err="1" smtClean="0">
                <a:solidFill>
                  <a:schemeClr val="bg1"/>
                </a:solidFill>
                <a:latin typeface="Calibri" panose="020F0502020204030204" pitchFamily="34" charset="0"/>
              </a:rPr>
              <a:t>Ballatine</a:t>
            </a:r>
            <a:r>
              <a:rPr lang="en-US" b="1" dirty="0" smtClean="0">
                <a:solidFill>
                  <a:schemeClr val="bg1"/>
                </a:solidFill>
                <a:latin typeface="Calibri" panose="020F0502020204030204" pitchFamily="34" charset="0"/>
              </a:rPr>
              <a:t> Books, 2008.</a:t>
            </a:r>
          </a:p>
          <a:p>
            <a:endParaRPr lang="en-US" b="1" dirty="0">
              <a:solidFill>
                <a:schemeClr val="bg1"/>
              </a:solidFill>
              <a:latin typeface="Calibri" panose="020F0502020204030204" pitchFamily="34" charset="0"/>
            </a:endParaRPr>
          </a:p>
          <a:p>
            <a:r>
              <a:rPr lang="en-US" b="1" dirty="0" smtClean="0">
                <a:solidFill>
                  <a:schemeClr val="bg1"/>
                </a:solidFill>
                <a:latin typeface="Calibri" panose="020F0502020204030204" pitchFamily="34" charset="0"/>
              </a:rPr>
              <a:t>Dewey, J. (1938). Experience and Education. New York: Macmillan Company</a:t>
            </a:r>
            <a:endParaRPr lang="en-US" b="1" dirty="0">
              <a:solidFill>
                <a:schemeClr val="bg1"/>
              </a:solidFill>
            </a:endParaRPr>
          </a:p>
        </p:txBody>
      </p:sp>
    </p:spTree>
    <p:extLst>
      <p:ext uri="{BB962C8B-B14F-4D97-AF65-F5344CB8AC3E}">
        <p14:creationId xmlns:p14="http://schemas.microsoft.com/office/powerpoint/2010/main" val="1056308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300+ Orange Thanks Stock Illustrations, Royalty-Free Vector Graphic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528" y="1462376"/>
            <a:ext cx="5384799" cy="4042497"/>
          </a:xfrm>
          <a:prstGeom prst="rect">
            <a:avLst/>
          </a:prstGeom>
          <a:ln>
            <a:noFill/>
          </a:ln>
          <a:effectLst>
            <a:outerShdw blurRad="292100" dist="139700" dir="2700000" algn="tl" rotWithShape="0">
              <a:srgbClr val="333333">
                <a:alpha val="65000"/>
              </a:srgbClr>
            </a:outerShdw>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2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01" y="5280847"/>
            <a:ext cx="10572000" cy="584244"/>
          </a:xfrm>
          <a:solidFill>
            <a:schemeClr val="accent6"/>
          </a:solidFill>
        </p:spPr>
        <p:txBody>
          <a:bodyPr>
            <a:noAutofit/>
          </a:bodyPr>
          <a:lstStyle/>
          <a:p>
            <a:r>
              <a:rPr lang="en-US" sz="1400" b="1" dirty="0"/>
              <a:t>Fosters Creativity</a:t>
            </a:r>
            <a:r>
              <a:rPr lang="en-US" sz="1400" dirty="0"/>
              <a:t>: Curiosity stimulates imaginative thinking and encourages children to approach problems from novel perspectives, fostering creativity and innovation.</a:t>
            </a:r>
          </a:p>
          <a:p>
            <a:endParaRPr lang="en-US" sz="1400" dirty="0"/>
          </a:p>
        </p:txBody>
      </p:sp>
      <p:sp>
        <p:nvSpPr>
          <p:cNvPr id="6" name="Rectangle 5"/>
          <p:cNvSpPr/>
          <p:nvPr/>
        </p:nvSpPr>
        <p:spPr>
          <a:xfrm>
            <a:off x="350981" y="480217"/>
            <a:ext cx="10797309" cy="1409617"/>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John Dewey</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000" dirty="0" smtClean="0"/>
              <a:t>Dewey</a:t>
            </a:r>
            <a:r>
              <a:rPr lang="en-US" sz="2000" dirty="0"/>
              <a:t>, J. (1938). </a:t>
            </a:r>
            <a:r>
              <a:rPr lang="en-US" sz="2000" dirty="0" smtClean="0">
                <a:latin typeface="Calibri" panose="020F0502020204030204" pitchFamily="34" charset="0"/>
                <a:ea typeface="Times New Roman" panose="02020603050405020304" pitchFamily="18" charset="0"/>
                <a:cs typeface="Calibri" panose="020F0502020204030204" pitchFamily="34" charset="0"/>
              </a:rPr>
              <a:t> An </a:t>
            </a:r>
            <a:r>
              <a:rPr lang="en-US" sz="2000" dirty="0">
                <a:latin typeface="Calibri" panose="020F0502020204030204" pitchFamily="34" charset="0"/>
                <a:ea typeface="Times New Roman" panose="02020603050405020304" pitchFamily="18" charset="0"/>
                <a:cs typeface="Calibri" panose="020F0502020204030204" pitchFamily="34" charset="0"/>
              </a:rPr>
              <a:t>educational philosopher, emphasized the importance of hands-on, experiential learning in fostering curiosity and intellectual growth. He argued that children learn best when they are actively engaged in meaningful activities that capture their interest and curiosity, rather than through passive instruction.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39,757 Children Learning Clipart Royalty-Free Photos and ..."/>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3777672" y="2299855"/>
            <a:ext cx="3556000" cy="202276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8288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01" y="5280846"/>
            <a:ext cx="10572000" cy="1027589"/>
          </a:xfrm>
          <a:solidFill>
            <a:schemeClr val="accent6"/>
          </a:solidFill>
        </p:spPr>
        <p:txBody>
          <a:bodyPr>
            <a:noAutofit/>
          </a:bodyPr>
          <a:lstStyle/>
          <a:p>
            <a:pPr lvl="0"/>
            <a:r>
              <a:rPr lang="en-US" sz="1400" b="1" dirty="0">
                <a:latin typeface="Calibri" panose="020F0502020204030204" pitchFamily="34" charset="0"/>
                <a:ea typeface="Calibri" panose="020F0502020204030204" pitchFamily="34" charset="0"/>
                <a:cs typeface="Calibri" panose="020F0502020204030204" pitchFamily="34" charset="0"/>
              </a:rPr>
              <a:t>Supports Emotional Development</a:t>
            </a:r>
            <a:r>
              <a:rPr lang="en-US" sz="1400" dirty="0">
                <a:latin typeface="Calibri" panose="020F0502020204030204" pitchFamily="34" charset="0"/>
                <a:ea typeface="Calibri" panose="020F0502020204030204" pitchFamily="34" charset="0"/>
                <a:cs typeface="Calibri" panose="020F0502020204030204" pitchFamily="34" charset="0"/>
              </a:rPr>
              <a:t>: Curiosity promotes a sense of autonomy, confidence, and intrinsic motivation, which are essential for healthy emotional development.</a:t>
            </a:r>
          </a:p>
          <a:p>
            <a:pPr lvl="0"/>
            <a:r>
              <a:rPr lang="en-US" sz="1400" b="1" dirty="0">
                <a:latin typeface="Calibri" panose="020F0502020204030204" pitchFamily="34" charset="0"/>
                <a:ea typeface="Calibri" panose="020F0502020204030204" pitchFamily="34" charset="0"/>
                <a:cs typeface="Calibri" panose="020F0502020204030204" pitchFamily="34" charset="0"/>
              </a:rPr>
              <a:t>Enhances Social Skills</a:t>
            </a:r>
            <a:r>
              <a:rPr lang="en-US" sz="1400" dirty="0">
                <a:latin typeface="Calibri" panose="020F0502020204030204" pitchFamily="34" charset="0"/>
                <a:ea typeface="Calibri" panose="020F0502020204030204" pitchFamily="34" charset="0"/>
                <a:cs typeface="Calibri" panose="020F0502020204030204" pitchFamily="34" charset="0"/>
              </a:rPr>
              <a:t>: Curiosity motivates children to interact with others, share their ideas, and collaborate on projects, leading to the development of communication and social skills.</a:t>
            </a:r>
          </a:p>
          <a:p>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810001" y="794253"/>
            <a:ext cx="10572000" cy="1409617"/>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Albert Bandura</a:t>
            </a: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000" dirty="0"/>
              <a:t>Bandura, A. (1977). </a:t>
            </a:r>
            <a:r>
              <a:rPr lang="en-US" sz="2000" dirty="0" smtClean="0">
                <a:latin typeface="Calibri" panose="020F0502020204030204" pitchFamily="34" charset="0"/>
                <a:ea typeface="Times New Roman" panose="02020603050405020304" pitchFamily="18" charset="0"/>
                <a:cs typeface="Calibri" panose="020F0502020204030204" pitchFamily="34" charset="0"/>
              </a:rPr>
              <a:t>Bandura's </a:t>
            </a:r>
            <a:r>
              <a:rPr lang="en-US" sz="2000" dirty="0">
                <a:latin typeface="Calibri" panose="020F0502020204030204" pitchFamily="34" charset="0"/>
                <a:ea typeface="Times New Roman" panose="02020603050405020304" pitchFamily="18" charset="0"/>
                <a:cs typeface="Calibri" panose="020F0502020204030204" pitchFamily="34" charset="0"/>
              </a:rPr>
              <a:t>social learning theory highlights the role of observational learning and modeling in shaping children's behavior and cognitive development. Curiosity motivates children to observe and imitate others, leading to the acquisition of new skills and knowledge through social interaction.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23,138 Clip Art Teacher Royalty-Free Photos and Stock Images | Shutterstock"/>
          <p:cNvPicPr/>
          <p:nvPr/>
        </p:nvPicPr>
        <p:blipFill rotWithShape="1">
          <a:blip r:embed="rId2">
            <a:extLst>
              <a:ext uri="{28A0092B-C50C-407E-A947-70E740481C1C}">
                <a14:useLocalDpi xmlns:a14="http://schemas.microsoft.com/office/drawing/2010/main" val="0"/>
              </a:ext>
            </a:extLst>
          </a:blip>
          <a:srcRect t="9525" b="16665"/>
          <a:stretch/>
        </p:blipFill>
        <p:spPr bwMode="auto">
          <a:xfrm>
            <a:off x="4276436" y="2643807"/>
            <a:ext cx="3232728" cy="1743466"/>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375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8300" y="491990"/>
            <a:ext cx="3387466" cy="923330"/>
          </a:xfrm>
          <a:prstGeom prst="rect">
            <a:avLst/>
          </a:prstGeom>
          <a:solidFill>
            <a:schemeClr val="accent4"/>
          </a:solid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Summary</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Rectangle 2"/>
          <p:cNvSpPr/>
          <p:nvPr/>
        </p:nvSpPr>
        <p:spPr>
          <a:xfrm>
            <a:off x="1160300" y="1866471"/>
            <a:ext cx="9655482" cy="1065676"/>
          </a:xfrm>
          <a:prstGeom prst="rect">
            <a:avLst/>
          </a:prstGeom>
        </p:spPr>
        <p:txBody>
          <a:bodyPr wrap="square">
            <a:spAutoFit/>
          </a:bodyPr>
          <a:lstStyle/>
          <a:p>
            <a:pPr>
              <a:lnSpc>
                <a:spcPct val="107000"/>
              </a:lnSpc>
              <a:spcBef>
                <a:spcPts val="1500"/>
              </a:spcBef>
              <a:spcAft>
                <a:spcPts val="1500"/>
              </a:spcAft>
            </a:pP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In summary, curiosity is a fundamental aspect of child development that plays a central role in fostering cognitive growth, facilitating learning, critical thinking, creativity, and social interaction.</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21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723" y="491990"/>
            <a:ext cx="4004622" cy="923330"/>
          </a:xfrm>
          <a:prstGeom prst="rect">
            <a:avLst/>
          </a:prstGeom>
          <a:solidFill>
            <a:schemeClr val="accent4"/>
          </a:solid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Conclusion</a:t>
            </a:r>
            <a:endParaRPr lang="en-US" sz="5400" b="1" cap="none" spc="50" dirty="0">
              <a:ln w="0"/>
              <a:solidFill>
                <a:schemeClr val="bg2"/>
              </a:solidFill>
              <a:effectLst>
                <a:innerShdw blurRad="63500" dist="50800" dir="13500000">
                  <a:srgbClr val="000000">
                    <a:alpha val="50000"/>
                  </a:srgbClr>
                </a:innerShdw>
              </a:effectLst>
            </a:endParaRPr>
          </a:p>
        </p:txBody>
      </p:sp>
      <p:sp>
        <p:nvSpPr>
          <p:cNvPr id="4" name="Rectangle 3"/>
          <p:cNvSpPr/>
          <p:nvPr/>
        </p:nvSpPr>
        <p:spPr>
          <a:xfrm>
            <a:off x="1330036" y="2115053"/>
            <a:ext cx="9762838" cy="1394997"/>
          </a:xfrm>
          <a:prstGeom prst="rect">
            <a:avLst/>
          </a:prstGeom>
        </p:spPr>
        <p:txBody>
          <a:bodyPr wrap="square">
            <a:spAutoFit/>
          </a:bodyPr>
          <a:lstStyle/>
          <a:p>
            <a:pPr>
              <a:lnSpc>
                <a:spcPct val="107000"/>
              </a:lnSpc>
              <a:spcBef>
                <a:spcPts val="1500"/>
              </a:spcBef>
              <a:spcAft>
                <a:spcPts val="500"/>
              </a:spcAft>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theoretical perspectives offer valuable insights into the role of curiosity in child development and its implications for educational practices. By understanding the underlying mechanisms of curiosity, educators can design learning environments that foster exploration, creativity, and intrinsic motivation.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96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694</TotalTime>
  <Words>3558</Words>
  <Application>Microsoft Office PowerPoint</Application>
  <PresentationFormat>Widescreen</PresentationFormat>
  <Paragraphs>179</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Century Gothic</vt:lpstr>
      <vt:lpstr>Symbol</vt:lpstr>
      <vt:lpstr>Times New Roman</vt:lpstr>
      <vt:lpstr>Wingdings 2</vt:lpstr>
      <vt:lpstr>Quotable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46</cp:revision>
  <dcterms:created xsi:type="dcterms:W3CDTF">2024-02-22T09:41:16Z</dcterms:created>
  <dcterms:modified xsi:type="dcterms:W3CDTF">2024-03-02T20:14:54Z</dcterms:modified>
</cp:coreProperties>
</file>