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4" r:id="rId6"/>
    <p:sldId id="260" r:id="rId7"/>
    <p:sldId id="261" r:id="rId8"/>
    <p:sldId id="262" r:id="rId9"/>
    <p:sldId id="263" r:id="rId10"/>
    <p:sldId id="265" r:id="rId11"/>
    <p:sldId id="266" r:id="rId12"/>
    <p:sldId id="267" r:id="rId13"/>
    <p:sldId id="271" r:id="rId14"/>
    <p:sldId id="268" r:id="rId15"/>
    <p:sldId id="269" r:id="rId16"/>
    <p:sldId id="270" r:id="rId17"/>
    <p:sldId id="272" r:id="rId18"/>
    <p:sldId id="273" r:id="rId19"/>
    <p:sldId id="274" r:id="rId20"/>
    <p:sldId id="276" r:id="rId21"/>
    <p:sldId id="277" r:id="rId22"/>
    <p:sldId id="278" r:id="rId23"/>
    <p:sldId id="275"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nature.com/news/why-we-are-teaching-science-" TargetMode="External"/><Relationship Id="rId2" Type="http://schemas.openxmlformats.org/officeDocument/2006/relationships/hyperlink" Target="https://phil-race.co.uk/2016/04/updated"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psycnet.apa.org/doi/10.1093/acprof:oso/9780195304381.003.0003"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hyperlink" Target="https://doi.org/10.1177/0013916508319745"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7962" y="695189"/>
            <a:ext cx="7352147"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3" name="Picture 2" descr="C:\Users\Peter Russell\Downloads\20240128_192341 (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97892" y="317949"/>
            <a:ext cx="6132944" cy="1295477"/>
          </a:xfrm>
          <a:prstGeom prst="rect">
            <a:avLst/>
          </a:prstGeom>
          <a:noFill/>
          <a:ln>
            <a:solidFill>
              <a:schemeClr val="accent1"/>
            </a:solidFill>
          </a:ln>
          <a:scene3d>
            <a:camera prst="orthographicFront"/>
            <a:lightRig rig="threePt" dir="t"/>
          </a:scene3d>
          <a:sp3d>
            <a:bevelT/>
          </a:sp3d>
        </p:spPr>
      </p:pic>
      <p:sp>
        <p:nvSpPr>
          <p:cNvPr id="9" name="Content Placeholder 8"/>
          <p:cNvSpPr>
            <a:spLocks noGrp="1"/>
          </p:cNvSpPr>
          <p:nvPr>
            <p:ph idx="1"/>
          </p:nvPr>
        </p:nvSpPr>
        <p:spPr>
          <a:xfrm>
            <a:off x="677334" y="2160589"/>
            <a:ext cx="8244993" cy="3676793"/>
          </a:xfrm>
          <a:solidFill>
            <a:schemeClr val="accent2">
              <a:lumMod val="40000"/>
              <a:lumOff val="60000"/>
            </a:schemeClr>
          </a:solidFill>
          <a:ln>
            <a:solidFill>
              <a:schemeClr val="accent4"/>
            </a:solidFill>
          </a:ln>
        </p:spPr>
        <p:txBody>
          <a:bodyPr>
            <a:normAutofit/>
          </a:bodyPr>
          <a:lstStyle/>
          <a:p>
            <a:pPr marL="0" indent="0">
              <a:buNone/>
            </a:pPr>
            <a:r>
              <a:rPr lang="en-US" sz="2800" dirty="0" smtClean="0"/>
              <a:t>Course Title: Active Learning </a:t>
            </a:r>
            <a:r>
              <a:rPr lang="en-US" sz="2800" dirty="0"/>
              <a:t>P</a:t>
            </a:r>
            <a:r>
              <a:rPr lang="en-US" sz="2800" dirty="0" smtClean="0"/>
              <a:t>edagogies in   </a:t>
            </a:r>
          </a:p>
          <a:p>
            <a:pPr marL="0" indent="0">
              <a:buNone/>
            </a:pPr>
            <a:r>
              <a:rPr lang="en-US" sz="2800" dirty="0"/>
              <a:t> </a:t>
            </a:r>
            <a:r>
              <a:rPr lang="en-US" sz="2800" dirty="0" smtClean="0"/>
              <a:t>                   Early Childhood Education </a:t>
            </a:r>
          </a:p>
          <a:p>
            <a:pPr marL="0" indent="0">
              <a:buNone/>
            </a:pPr>
            <a:endParaRPr lang="en-US" sz="2800" dirty="0"/>
          </a:p>
          <a:p>
            <a:pPr marL="0" indent="0">
              <a:buNone/>
            </a:pPr>
            <a:r>
              <a:rPr lang="en-US" sz="2800" dirty="0" smtClean="0"/>
              <a:t>Name: Christine Russell</a:t>
            </a:r>
          </a:p>
          <a:p>
            <a:pPr marL="0" indent="0">
              <a:buNone/>
            </a:pPr>
            <a:r>
              <a:rPr lang="en-US" sz="2800" dirty="0" smtClean="0"/>
              <a:t>ID#: UD84012EA93230</a:t>
            </a:r>
          </a:p>
          <a:p>
            <a:pPr marL="0" indent="0">
              <a:buNone/>
            </a:pPr>
            <a:r>
              <a:rPr lang="en-US" sz="2800" dirty="0" smtClean="0"/>
              <a:t>Date: </a:t>
            </a:r>
            <a:r>
              <a:rPr lang="en-US" sz="2800" smtClean="0"/>
              <a:t>February </a:t>
            </a:r>
            <a:r>
              <a:rPr lang="en-US" sz="2800" smtClean="0"/>
              <a:t>15, </a:t>
            </a:r>
            <a:r>
              <a:rPr lang="en-US" sz="2800" dirty="0" smtClean="0"/>
              <a:t>2024</a:t>
            </a:r>
            <a:endParaRPr lang="en-US" sz="2800" dirty="0"/>
          </a:p>
        </p:txBody>
      </p:sp>
    </p:spTree>
    <p:extLst>
      <p:ext uri="{BB962C8B-B14F-4D97-AF65-F5344CB8AC3E}">
        <p14:creationId xmlns:p14="http://schemas.microsoft.com/office/powerpoint/2010/main" val="3697683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11" y="316501"/>
            <a:ext cx="7180748" cy="400110"/>
          </a:xfrm>
          <a:prstGeom prst="rect">
            <a:avLst/>
          </a:prstGeom>
          <a:solidFill>
            <a:schemeClr val="accent1">
              <a:lumMod val="20000"/>
              <a:lumOff val="80000"/>
            </a:schemeClr>
          </a:solidFill>
        </p:spPr>
        <p:txBody>
          <a:bodyPr wrap="none" lIns="91440" tIns="45720" rIns="91440" bIns="45720">
            <a:spAutoFit/>
          </a:bodyPr>
          <a:lstStyle/>
          <a:p>
            <a:pPr algn="ct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Examples of active </a:t>
            </a: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earning </a:t>
            </a: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trategies suitable for young learners</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352793" y="1365834"/>
            <a:ext cx="6557819" cy="1323439"/>
          </a:xfrm>
          <a:prstGeom prst="rect">
            <a:avLst/>
          </a:prstGeom>
          <a:noFill/>
          <a:ln>
            <a:solidFill>
              <a:schemeClr val="accent1"/>
            </a:solidFill>
          </a:ln>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Hands-on experiments: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Providing children with opportunities to c</a:t>
            </a:r>
            <a:r>
              <a:rPr lang="en-US" sz="200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onduct simple science experiments, such as mixing colors, observing</a:t>
            </a: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changes in materials, or exploring the properties of water, promotes active exploration and scientific enquiry.</a:t>
            </a:r>
            <a:endParaRPr lang="en-US" sz="200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341743" y="3934691"/>
            <a:ext cx="6557819" cy="1631216"/>
          </a:xfrm>
          <a:prstGeom prst="rect">
            <a:avLst/>
          </a:prstGeom>
          <a:noFill/>
          <a:ln>
            <a:solidFill>
              <a:schemeClr val="accent3"/>
            </a:solidFill>
          </a:ln>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Sensory play: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Activities that engage the senses, such as playing with sand, water, play dough or sensory bins filled with various materials, allow children to explore different textures, shapes and sensations while promoting fine motor skills and creativity. </a:t>
            </a: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6899562" y="1700418"/>
            <a:ext cx="2842141"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6" name="Picture 5" descr="Play dough Vectors &amp; Illustrations for Free Download | Freepik"/>
          <p:cNvPicPr/>
          <p:nvPr/>
        </p:nvPicPr>
        <p:blipFill rotWithShape="1">
          <a:blip r:embed="rId2" cstate="print">
            <a:extLst>
              <a:ext uri="{28A0092B-C50C-407E-A947-70E740481C1C}">
                <a14:useLocalDpi xmlns:a14="http://schemas.microsoft.com/office/drawing/2010/main" val="0"/>
              </a:ext>
            </a:extLst>
          </a:blip>
          <a:srcRect l="16312" t="14109" r="10739" b="12784"/>
          <a:stretch/>
        </p:blipFill>
        <p:spPr bwMode="auto">
          <a:xfrm>
            <a:off x="6910612" y="1617616"/>
            <a:ext cx="2676733" cy="2317075"/>
          </a:xfrm>
          <a:prstGeom prst="rect">
            <a:avLst/>
          </a:prstGeom>
          <a:ln>
            <a:noFill/>
          </a:ln>
          <a:effectLst>
            <a:softEdge rad="11250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102465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7105" y="806027"/>
            <a:ext cx="6380721" cy="1631216"/>
          </a:xfrm>
          <a:prstGeom prst="rect">
            <a:avLst/>
          </a:prstGeom>
          <a:noFill/>
          <a:ln>
            <a:solidFill>
              <a:schemeClr val="accent2">
                <a:lumMod val="60000"/>
                <a:lumOff val="40000"/>
              </a:schemeClr>
            </a:solidFill>
          </a:ln>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Outdoor exploration: </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Outdoor play and nature walks offer</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ich opportunities for active learning as children observe </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interact with the natural world, discover plants</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animals, and engage in physical activities that support</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heir gross motor development.</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2767105" y="3613879"/>
            <a:ext cx="6632777" cy="1631216"/>
          </a:xfrm>
          <a:prstGeom prst="rect">
            <a:avLst/>
          </a:prstGeom>
          <a:noFill/>
          <a:ln>
            <a:solidFill>
              <a:srgbClr val="00B0F0"/>
            </a:solidFill>
          </a:ln>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Dramatic play: </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Setting up pretend play areas such as kitchen,</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octor’s office, or construction site, encourage children to</a:t>
            </a:r>
          </a:p>
          <a:p>
            <a:pPr algn="ct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ole-play, use their imagination and engage in social</a:t>
            </a:r>
          </a:p>
          <a:p>
            <a:pPr algn="ct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Interactions while developing language and problem solving</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kills.</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868218" y="2552004"/>
            <a:ext cx="1898887"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5" name="Picture 4" descr="2,700+ Children Exploring Nature Stock Illustrations, Royalty-Free Vector  Graphics &amp; Clip Art - iStoc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242" y="2134253"/>
            <a:ext cx="2142837" cy="1782617"/>
          </a:xfrm>
          <a:prstGeom prst="rect">
            <a:avLst/>
          </a:prstGeom>
          <a:noFill/>
          <a:ln>
            <a:noFill/>
          </a:ln>
        </p:spPr>
      </p:pic>
    </p:spTree>
    <p:extLst>
      <p:ext uri="{BB962C8B-B14F-4D97-AF65-F5344CB8AC3E}">
        <p14:creationId xmlns:p14="http://schemas.microsoft.com/office/powerpoint/2010/main" val="1673092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5653" y="637309"/>
            <a:ext cx="8000652" cy="1323439"/>
          </a:xfrm>
          <a:prstGeom prst="rect">
            <a:avLst/>
          </a:prstGeom>
          <a:noFill/>
          <a:ln>
            <a:solidFill>
              <a:schemeClr val="accent3">
                <a:lumMod val="60000"/>
                <a:lumOff val="40000"/>
              </a:schemeClr>
            </a:solidFill>
          </a:ln>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Interactive storytelling: </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Encouraging children to participate in storytelling </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ctivities, such as retelling familiar stories, acting out scenes, or creating</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heir own stories, promotes language development</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omprehension and creativity.</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descr="School Kids Art Class Clip Art - Teacher Is Reading A Story, clipart,  transparent, png, images, Download | PNG.ToolXoX.com"/>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289433"/>
            <a:ext cx="5689599" cy="3695731"/>
          </a:xfrm>
          <a:prstGeom prst="rect">
            <a:avLst/>
          </a:prstGeom>
          <a:ln>
            <a:solidFill>
              <a:schemeClr val="accent2"/>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3820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32453" y="214899"/>
            <a:ext cx="2012539" cy="646331"/>
          </a:xfrm>
          <a:prstGeom prst="rect">
            <a:avLst/>
          </a:prstGeom>
          <a:noFill/>
        </p:spPr>
        <p:txBody>
          <a:bodyPr wrap="none" lIns="91440" tIns="45720" rIns="91440" bIns="45720">
            <a:spAutoFit/>
          </a:bodyPr>
          <a:lstStyle/>
          <a:p>
            <a:pPr algn="ctr"/>
            <a:r>
              <a:rPr lang="en-US" sz="36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Summary</a:t>
            </a:r>
            <a:endParaRPr lang="en-US" sz="36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210172" y="953809"/>
            <a:ext cx="9257100" cy="5632311"/>
          </a:xfrm>
          <a:prstGeom prst="rect">
            <a:avLst/>
          </a:prstGeom>
          <a:noFill/>
        </p:spPr>
        <p:txBody>
          <a:bodyPr wrap="squar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The potential of active learning lies in the key concept that defines it. These concepts</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nclude: the knowledge that learning involves the active composition of meaning,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where the learner links new information with what they already know. There is a</a:t>
            </a: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ifference between how a task is being carried out. This in itself will help educators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 understand why a student may know a set of facts but not knowing how to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pply them to a problem.  Some active learners are more context-specific</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hile others can multi-task within a certain skill set. We also recognize that many</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hildren learn more with others than when they are alone. Active learning – be it to</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hemselves, their peers or their teachers – helps individuals facilitate meaningful </a:t>
            </a: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earning.</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9634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6370" y="307262"/>
            <a:ext cx="2459328" cy="707886"/>
          </a:xfrm>
          <a:prstGeom prst="rect">
            <a:avLst/>
          </a:prstGeom>
          <a:noFill/>
        </p:spPr>
        <p:txBody>
          <a:bodyPr wrap="none" lIns="91440" tIns="45720" rIns="91440" bIns="45720">
            <a:spAutoFit/>
          </a:bodyPr>
          <a:lstStyle/>
          <a:p>
            <a:pPr algn="ctr"/>
            <a:r>
              <a:rPr lang="en-US" sz="4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Conclusion</a:t>
            </a:r>
            <a:endParaRPr lang="en-US" sz="4000" b="0" cap="none" spc="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369509" y="1015148"/>
            <a:ext cx="9125473" cy="6863417"/>
          </a:xfrm>
          <a:prstGeom prst="rect">
            <a:avLst/>
          </a:prstGeom>
          <a:noFill/>
        </p:spPr>
        <p:txBody>
          <a:bodyPr wrap="squar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During the research and answering the questions to this examination I have garnered</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wealth of knowledge the impact active learning pedagogies in early </a:t>
            </a: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hildhood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education course has on the student outcomes. Through this examination course I</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am empowered and equipped with information that I can disseminate to my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students in a lecture forum or a presentation at a function to colleagues,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arents and friends. These examination questions can also be used for group</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discussions, study guide questions and researched based questions for student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teachers. In a study conducted by, George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Kuh</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(2008)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analysed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data from the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798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214" y="445808"/>
            <a:ext cx="8391271" cy="5324535"/>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National Survey of Student Engagement. He was able to identify a set of active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earning practices that have high impact, in that engagement in these practices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ncrease rates of student retention and student engagement. In light of</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hese and other findings, Dirks (cited in Waldrop, 2015) suggest that: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“At this point, it is unethical to teach any other way.”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Overall, active learning is essential in early childhood education</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 it fosters cognitive development, supports academic skills, and nurtures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lifelong love of learning.</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96208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764" y="390389"/>
            <a:ext cx="2513380" cy="646331"/>
          </a:xfrm>
          <a:prstGeom prst="rect">
            <a:avLst/>
          </a:prstGeom>
          <a:noFill/>
        </p:spPr>
        <p:txBody>
          <a:bodyPr wrap="none" lIns="91440" tIns="45720" rIns="91440" bIns="45720">
            <a:spAutoFit/>
          </a:bodyPr>
          <a:lstStyle/>
          <a:p>
            <a:pPr algn="ctr"/>
            <a:r>
              <a:rPr lang="en-US" sz="3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Bibliography</a:t>
            </a:r>
            <a:endParaRPr lang="en-US" sz="36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1385449" y="1378680"/>
            <a:ext cx="2632369"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a:off x="438971" y="1414988"/>
            <a:ext cx="9004966" cy="1015663"/>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Race, P. (2005,2014) Making </a:t>
            </a: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earning happen. London Routledge. (1</a:t>
            </a:r>
            <a:r>
              <a:rPr lang="en-US" sz="2000" baseline="30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3</a:t>
            </a:r>
            <a:r>
              <a:rPr lang="en-US" sz="2000" baseline="30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edition).</a:t>
            </a: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See slides at: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hlinkClick r:id="rId2"/>
              </a:rPr>
              <a:t>https://phil-race.co.uk/2016/04/updated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-powerpoint-ripples-model/</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397999" y="2643970"/>
            <a:ext cx="9045938" cy="707886"/>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Ramsden, P. (2003) Learning to teach in higher education. London: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RouteledgeFalmer</a:t>
            </a: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(2</a:t>
            </a:r>
            <a:r>
              <a:rPr lang="en-US" sz="2000" b="0" cap="none" spc="0" baseline="3000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edition).</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438971" y="3684488"/>
            <a:ext cx="9763377" cy="1015663"/>
          </a:xfrm>
          <a:prstGeom prst="rect">
            <a:avLst/>
          </a:prstGeom>
          <a:noFill/>
        </p:spPr>
        <p:txBody>
          <a:bodyPr wrap="none" lIns="91440" tIns="45720" rIns="91440" bIns="45720">
            <a:spAutoFit/>
          </a:bodyPr>
          <a:lstStyle/>
          <a:p>
            <a:pPr algn="ct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Kuh,G</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D. (2008). High impact educational practices, what they are, who has access to them,</a:t>
            </a: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why they matter. Washington DC.: Association of American Colleges and Universities.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7" name="Rectangle 6"/>
          <p:cNvSpPr/>
          <p:nvPr/>
        </p:nvSpPr>
        <p:spPr>
          <a:xfrm>
            <a:off x="453153" y="4832728"/>
            <a:ext cx="9147184" cy="1015663"/>
          </a:xfrm>
          <a:prstGeom prst="rect">
            <a:avLst/>
          </a:prstGeom>
          <a:noFill/>
        </p:spPr>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Waldrop, M. M. (2015). Why are we teaching science wrong, and how to make it right.</a:t>
            </a: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Nature 523, 272-274.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hlinkClick r:id="rId3"/>
              </a:rPr>
              <a:t>http://www.nature.com/news/why-we-are-teaching-science-</a:t>
            </a: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Wrong-and-how-to-make-it-right-1 . 17963</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5856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Gesture Stock Vector Illustration and Royalty Free Thank You  Gestur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3674" y="1602075"/>
            <a:ext cx="6031344" cy="4136280"/>
          </a:xfrm>
          <a:prstGeom prst="rect">
            <a:avLst/>
          </a:prstGeom>
          <a:ln>
            <a:solidFill>
              <a:schemeClr val="accent2"/>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860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endParaRPr lang="en-US" dirty="0"/>
          </a:p>
        </p:txBody>
      </p:sp>
      <p:pic>
        <p:nvPicPr>
          <p:cNvPr id="3" name="Picture 2" descr="C:\Users\Peter Russell\Downloads\20240128_192341 (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144" y="622261"/>
            <a:ext cx="7185891" cy="1295477"/>
          </a:xfrm>
          <a:prstGeom prst="rect">
            <a:avLst/>
          </a:prstGeom>
          <a:noFill/>
          <a:ln>
            <a:solidFill>
              <a:schemeClr val="accent1"/>
            </a:solidFill>
          </a:ln>
          <a:scene3d>
            <a:camera prst="orthographicFront"/>
            <a:lightRig rig="threePt" dir="t"/>
          </a:scene3d>
          <a:sp3d>
            <a:bevelT/>
          </a:sp3d>
        </p:spPr>
      </p:pic>
      <p:sp>
        <p:nvSpPr>
          <p:cNvPr id="6" name="Rectangle 5"/>
          <p:cNvSpPr/>
          <p:nvPr/>
        </p:nvSpPr>
        <p:spPr>
          <a:xfrm>
            <a:off x="532183" y="2117590"/>
            <a:ext cx="8741819" cy="1384995"/>
          </a:xfrm>
          <a:prstGeom prst="rect">
            <a:avLst/>
          </a:prstGeom>
          <a:solidFill>
            <a:schemeClr val="accent2">
              <a:lumMod val="20000"/>
              <a:lumOff val="80000"/>
            </a:schemeClr>
          </a:solidFill>
        </p:spPr>
        <p:txBody>
          <a:bodyPr wrap="square" lIns="91440" tIns="45720" rIns="91440" bIns="45720">
            <a:spAutoFit/>
          </a:bodyPr>
          <a:lstStyle/>
          <a:p>
            <a:pPr algn="ctr"/>
            <a:r>
              <a:rPr lang="en-US" sz="2400" b="1" dirty="0" smtClean="0">
                <a:ln w="0"/>
                <a:solidFill>
                  <a:srgbClr val="00B0F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Question #2: </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How does play based learning contribute to the acquisition of</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t>
            </a:r>
            <a:r>
              <a:rPr lang="en-US" sz="2000" b="1"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ssential skills and knowledge in early childhood education? Provide evidence based examples of how play-based activities can be integrated into the </a:t>
            </a:r>
          </a:p>
          <a:p>
            <a:pPr algn="ctr"/>
            <a:r>
              <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urriculum to enhance learning outcomes.</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7" name="Rectangle 6"/>
          <p:cNvSpPr/>
          <p:nvPr/>
        </p:nvSpPr>
        <p:spPr>
          <a:xfrm>
            <a:off x="3988332" y="3689775"/>
            <a:ext cx="1512850" cy="400110"/>
          </a:xfrm>
          <a:prstGeom prst="rect">
            <a:avLst/>
          </a:prstGeom>
          <a:solidFill>
            <a:schemeClr val="accent3">
              <a:lumMod val="20000"/>
              <a:lumOff val="80000"/>
            </a:schemeClr>
          </a:solidFill>
        </p:spPr>
        <p:txBody>
          <a:bodyPr wrap="none" lIns="91440" tIns="45720" rIns="91440" bIns="45720">
            <a:spAutoFit/>
          </a:bodyPr>
          <a:lstStyle/>
          <a:p>
            <a:pPr algn="ct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Introduction</a:t>
            </a: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p:cNvSpPr/>
          <p:nvPr/>
        </p:nvSpPr>
        <p:spPr>
          <a:xfrm>
            <a:off x="503330" y="4089885"/>
            <a:ext cx="8889933" cy="2246769"/>
          </a:xfrm>
          <a:prstGeom prst="rect">
            <a:avLst/>
          </a:prstGeom>
          <a:noFill/>
        </p:spPr>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through play’ or ‘playful learning,’ is a key element of a quality education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rogram for young children. Which is one of the main source of quality early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hildhood pedagogy and education. This presentation will help pre-primary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takeholders champion the cause for making play-based learning the </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9839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 y="732135"/>
            <a:ext cx="9245600" cy="5539978"/>
          </a:xfrm>
          <a:prstGeom prst="rect">
            <a:avLst/>
          </a:prstGeom>
          <a:noFill/>
        </p:spPr>
        <p:txBody>
          <a:bodyPr wrap="squar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the main aspect of expanding and strengthening the pre-primary curriculum. Play-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based learning opens the door for the development of cognitive skills. Through play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hildren engage in activities that stimulate their curiosity, problem-solving abilities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creative thinking. For example, in a pretend play scenario where children enact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oles such as nurse or chefs they are required to use imagination, language and</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ymbolic representation, </a:t>
            </a: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hus fostering cognitive development. Research conducted</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By Hirsh-</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Pasek</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et al. (2009) demonstrates that play-based activities, such as building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locks, or puzzles enhance spatial reasoning skills and mathematical concepts.</a:t>
            </a:r>
          </a:p>
          <a:p>
            <a:pPr algn="ctr"/>
            <a:r>
              <a:rPr lang="en-US" sz="5400" dirty="0" smtClean="0">
                <a:ln w="0"/>
                <a:effectLst>
                  <a:outerShdw blurRad="38100" dist="19050" dir="2700000" algn="tl" rotWithShape="0">
                    <a:schemeClr val="dk1">
                      <a:alpha val="40000"/>
                    </a:schemeClr>
                  </a:outerShdw>
                </a:effectLst>
              </a:rPr>
              <a:t> </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87465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3239" y="418099"/>
            <a:ext cx="8097634" cy="369332"/>
          </a:xfrm>
          <a:prstGeom prst="rect">
            <a:avLst/>
          </a:prstGeom>
          <a:solidFill>
            <a:schemeClr val="accent3">
              <a:lumMod val="20000"/>
              <a:lumOff val="80000"/>
            </a:schemeClr>
          </a:solidFill>
        </p:spPr>
        <p:txBody>
          <a:bodyPr wrap="square" lIns="91440" tIns="45720" rIns="91440" bIns="45720">
            <a:spAutoFit/>
          </a:bodyPr>
          <a:lstStyle/>
          <a:p>
            <a:pPr algn="ctr"/>
            <a:r>
              <a:rPr lang="en-US" b="1" dirty="0" smtClean="0">
                <a:ln w="0"/>
                <a:effectLst>
                  <a:outerShdw blurRad="38100" dist="19050" dir="2700000" algn="tl" rotWithShape="0">
                    <a:schemeClr val="dk1">
                      <a:alpha val="40000"/>
                    </a:schemeClr>
                  </a:outerShdw>
                </a:effectLst>
              </a:rPr>
              <a:t>Introduction</a:t>
            </a:r>
            <a:endParaRPr lang="en-US" b="1" cap="none" spc="0" dirty="0">
              <a:ln w="0"/>
              <a:effectLst>
                <a:outerShdw blurRad="38100" dist="19050" dir="2700000" algn="tl" rotWithShape="0">
                  <a:schemeClr val="dk1">
                    <a:alpha val="40000"/>
                  </a:schemeClr>
                </a:outerShdw>
              </a:effectLst>
            </a:endParaRPr>
          </a:p>
        </p:txBody>
      </p:sp>
      <p:sp>
        <p:nvSpPr>
          <p:cNvPr id="3" name="Rectangle 2"/>
          <p:cNvSpPr/>
          <p:nvPr/>
        </p:nvSpPr>
        <p:spPr>
          <a:xfrm>
            <a:off x="667676" y="990752"/>
            <a:ext cx="8393197" cy="5755422"/>
          </a:xfrm>
          <a:prstGeom prst="rect">
            <a:avLst/>
          </a:prstGeom>
          <a:noFill/>
        </p:spPr>
        <p:txBody>
          <a:bodyPr wrap="square" lIns="91440" tIns="45720" rIns="91440" bIns="45720">
            <a:spAutoFit/>
          </a:bodyPr>
          <a:lstStyle/>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This course explains and outlines some examples of Active Learning Pedagogies in Early Childhood</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Education  that can help to enhance teaching and learning in the 21</a:t>
            </a:r>
            <a:r>
              <a:rPr lang="en-US" sz="1600" baseline="30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st</a:t>
            </a: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century classroom. Based on</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research as it relates to active learning – into how we learn. This is illustrated by Phil Race’s (2005)</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‘Ripples on a pond model’, In which he argues that quality learning is underpinned by five factors</a:t>
            </a:r>
          </a:p>
          <a:p>
            <a:pPr algn="ctr"/>
            <a:endPar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 which he argues motivation, needing, doing, digesting, and feedback factors (Race 2014) (Fig .1).</a:t>
            </a:r>
          </a:p>
          <a:p>
            <a:pPr algn="ctr"/>
            <a:endPar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Active learning is seen as the opposite of passive learning.</a:t>
            </a:r>
          </a:p>
          <a:p>
            <a:pPr algn="ctr"/>
            <a:endPar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An approach where the learning is generated from the teacher and absorbed by the learner. In the</a:t>
            </a:r>
          </a:p>
          <a:p>
            <a:pPr algn="ctr"/>
            <a:endPar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simplest terms active learning ask students to think, discuss, challenge and analyze information, </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while passive learning requires absorption, assimilation, consideration, and transfer of information</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this is not to say that passive learning is less useful than active learning, but passive learning is </a:t>
            </a:r>
          </a:p>
          <a:p>
            <a:pPr algn="ctr"/>
            <a:endParaRPr lang="en-US" sz="16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more useful with more mature adults like high school, college and university students. Where as</a:t>
            </a: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p>
          <a:p>
            <a:pPr algn="ctr"/>
            <a:r>
              <a:rPr lang="en-US" sz="1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Active learning is typically better suited to an early childhood context.</a:t>
            </a:r>
          </a:p>
        </p:txBody>
      </p:sp>
    </p:spTree>
    <p:extLst>
      <p:ext uri="{BB962C8B-B14F-4D97-AF65-F5344CB8AC3E}">
        <p14:creationId xmlns:p14="http://schemas.microsoft.com/office/powerpoint/2010/main" val="700420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4925"/>
            <a:ext cx="3854528" cy="2262146"/>
          </a:xfrm>
          <a:ln>
            <a:solidFill>
              <a:schemeClr val="accent3"/>
            </a:solidFill>
          </a:ln>
        </p:spPr>
        <p:txBody>
          <a:bodyPr>
            <a:normAutofit fontScale="90000"/>
          </a:bodyPr>
          <a:lstStyle/>
          <a:p>
            <a:r>
              <a:rPr lang="en-US" sz="1600" dirty="0" smtClean="0">
                <a:solidFill>
                  <a:schemeClr val="tx1"/>
                </a:solidFill>
              </a:rPr>
              <a:t/>
            </a:r>
            <a:br>
              <a:rPr lang="en-US" sz="1600" dirty="0" smtClean="0">
                <a:solidFill>
                  <a:schemeClr val="tx1"/>
                </a:solidFill>
              </a:rPr>
            </a:br>
            <a:r>
              <a:rPr lang="en-US" sz="1600" dirty="0">
                <a:solidFill>
                  <a:schemeClr val="tx1"/>
                </a:solidFill>
              </a:rPr>
              <a:t/>
            </a:r>
            <a:br>
              <a:rPr lang="en-US" sz="1600" dirty="0">
                <a:solidFill>
                  <a:schemeClr val="tx1"/>
                </a:solidFill>
              </a:rPr>
            </a:br>
            <a:r>
              <a:rPr lang="en-US" sz="1600" dirty="0" smtClean="0">
                <a:solidFill>
                  <a:schemeClr val="tx1"/>
                </a:solidFill>
              </a:rPr>
              <a:t/>
            </a:r>
            <a:br>
              <a:rPr lang="en-US" sz="1600" dirty="0" smtClean="0">
                <a:solidFill>
                  <a:schemeClr val="tx1"/>
                </a:solidFill>
              </a:rPr>
            </a:br>
            <a:r>
              <a:rPr lang="en-US" sz="1600" dirty="0">
                <a:solidFill>
                  <a:schemeClr val="tx1"/>
                </a:solidFill>
              </a:rPr>
              <a:t/>
            </a:r>
            <a:br>
              <a:rPr lang="en-US" sz="1600" dirty="0">
                <a:solidFill>
                  <a:schemeClr val="tx1"/>
                </a:solidFill>
              </a:rPr>
            </a:br>
            <a:r>
              <a:rPr lang="en-US" sz="1800" dirty="0" smtClean="0">
                <a:solidFill>
                  <a:schemeClr val="tx1"/>
                </a:solidFill>
              </a:rPr>
              <a:t>Play-based learning is a pedagogical approach that emphasizes the importance of children’s natural inclination to play as a means of learning and development. </a:t>
            </a:r>
            <a:br>
              <a:rPr lang="en-US" sz="1800" dirty="0" smtClean="0">
                <a:solidFill>
                  <a:schemeClr val="tx1"/>
                </a:solidFill>
              </a:rPr>
            </a:br>
            <a:r>
              <a:rPr lang="en-US" sz="1600" dirty="0">
                <a:solidFill>
                  <a:schemeClr val="tx1"/>
                </a:solidFill>
              </a:rPr>
              <a:t/>
            </a:r>
            <a:br>
              <a:rPr lang="en-US" sz="1600" dirty="0">
                <a:solidFill>
                  <a:schemeClr val="tx1"/>
                </a:solidFill>
              </a:rPr>
            </a:br>
            <a:r>
              <a:rPr lang="en-US" sz="1600" dirty="0" smtClean="0">
                <a:solidFill>
                  <a:schemeClr val="tx1"/>
                </a:solidFill>
              </a:rPr>
              <a:t/>
            </a:r>
            <a:br>
              <a:rPr lang="en-US" sz="1600" dirty="0" smtClean="0">
                <a:solidFill>
                  <a:schemeClr val="tx1"/>
                </a:solidFill>
              </a:rPr>
            </a:br>
            <a:r>
              <a:rPr lang="en-US" sz="1600" dirty="0" smtClean="0">
                <a:solidFill>
                  <a:schemeClr val="tx1"/>
                </a:solidFill>
              </a:rPr>
              <a:t>                            </a:t>
            </a:r>
            <a:r>
              <a:rPr lang="en-US" sz="1600" dirty="0">
                <a:solidFill>
                  <a:schemeClr val="tx1"/>
                </a:solidFill>
              </a:rPr>
              <a:t/>
            </a:r>
            <a:br>
              <a:rPr lang="en-US" sz="1600" dirty="0">
                <a:solidFill>
                  <a:schemeClr val="tx1"/>
                </a:solidFill>
              </a:rPr>
            </a:br>
            <a:r>
              <a:rPr lang="en-US" sz="1600" dirty="0" smtClean="0">
                <a:solidFill>
                  <a:schemeClr val="tx1"/>
                </a:solidFill>
              </a:rPr>
              <a:t> </a:t>
            </a:r>
            <a:br>
              <a:rPr lang="en-US" sz="1600" dirty="0" smtClean="0">
                <a:solidFill>
                  <a:schemeClr val="tx1"/>
                </a:solidFill>
              </a:rPr>
            </a:br>
            <a:endParaRPr lang="en-US" sz="1600" dirty="0">
              <a:solidFill>
                <a:schemeClr val="tx1"/>
              </a:solidFill>
            </a:endParaRPr>
          </a:p>
        </p:txBody>
      </p:sp>
      <p:sp>
        <p:nvSpPr>
          <p:cNvPr id="3" name="Content Placeholder 2"/>
          <p:cNvSpPr>
            <a:spLocks noGrp="1"/>
          </p:cNvSpPr>
          <p:nvPr>
            <p:ph idx="1"/>
          </p:nvPr>
        </p:nvSpPr>
        <p:spPr>
          <a:ln>
            <a:solidFill>
              <a:schemeClr val="accent3"/>
            </a:solidFill>
          </a:ln>
        </p:spPr>
        <p:txBody>
          <a:bodyPr/>
          <a:lstStyle/>
          <a:p>
            <a:r>
              <a:rPr lang="en-US" b="1" dirty="0" smtClean="0">
                <a:solidFill>
                  <a:srgbClr val="FF0000"/>
                </a:solidFill>
              </a:rPr>
              <a:t>Development of Social </a:t>
            </a:r>
            <a:r>
              <a:rPr lang="en-US" b="1" dirty="0">
                <a:solidFill>
                  <a:srgbClr val="FF0000"/>
                </a:solidFill>
              </a:rPr>
              <a:t>S</a:t>
            </a:r>
            <a:r>
              <a:rPr lang="en-US" b="1" dirty="0" smtClean="0">
                <a:solidFill>
                  <a:srgbClr val="FF0000"/>
                </a:solidFill>
              </a:rPr>
              <a:t>kills: </a:t>
            </a:r>
            <a:r>
              <a:rPr lang="en-US" dirty="0"/>
              <a:t>Through play, children learn how to interact with others, negotiate, communicate, and cooperate. For example, in a pretend play scenario such as playing house or building a block tower together, children learn to take turns, share resources, and collaborate effectively</a:t>
            </a:r>
            <a:r>
              <a:rPr lang="en-US" dirty="0" smtClean="0"/>
              <a:t>.</a:t>
            </a:r>
          </a:p>
          <a:p>
            <a:r>
              <a:rPr lang="en-US" b="1" dirty="0" smtClean="0">
                <a:solidFill>
                  <a:srgbClr val="FF0000"/>
                </a:solidFill>
              </a:rPr>
              <a:t>Cognitive Development: </a:t>
            </a:r>
            <a:r>
              <a:rPr lang="en-US" dirty="0"/>
              <a:t>Play-based activities stimulate cognitive development by encouraging problem-solving, critical thinking, and creativity. For instance, playing with puzzles or engaging in open-ended activities like painting allows children to explore different solutions, experiment with new ideas, and develop their imagination.</a:t>
            </a:r>
            <a:endParaRPr lang="en-US" b="1" dirty="0">
              <a:solidFill>
                <a:srgbClr val="FF0000"/>
              </a:solidFill>
            </a:endParaRPr>
          </a:p>
        </p:txBody>
      </p:sp>
      <p:sp>
        <p:nvSpPr>
          <p:cNvPr id="4" name="Text Placeholder 3"/>
          <p:cNvSpPr>
            <a:spLocks noGrp="1"/>
          </p:cNvSpPr>
          <p:nvPr>
            <p:ph type="body" sz="half" idx="2"/>
          </p:nvPr>
        </p:nvSpPr>
        <p:spPr>
          <a:xfrm>
            <a:off x="677334" y="2777069"/>
            <a:ext cx="3854528" cy="3264292"/>
          </a:xfrm>
          <a:ln>
            <a:solidFill>
              <a:schemeClr val="accent3"/>
            </a:solidFill>
          </a:ln>
        </p:spPr>
        <p:txBody>
          <a:bodyPr>
            <a:normAutofit/>
          </a:bodyPr>
          <a:lstStyle/>
          <a:p>
            <a:r>
              <a:rPr lang="en-US" sz="1600" dirty="0" smtClean="0">
                <a:solidFill>
                  <a:schemeClr val="tx1"/>
                </a:solidFill>
              </a:rPr>
              <a:t>This </a:t>
            </a:r>
            <a:r>
              <a:rPr lang="en-US" sz="1600" dirty="0">
                <a:solidFill>
                  <a:schemeClr val="tx1"/>
                </a:solidFill>
              </a:rPr>
              <a:t>method recognizes that play is not only enjoyable for children but also a crucial </a:t>
            </a:r>
            <a:r>
              <a:rPr lang="en-US" sz="1600" dirty="0" smtClean="0">
                <a:solidFill>
                  <a:schemeClr val="tx1"/>
                </a:solidFill>
              </a:rPr>
              <a:t>mechanism </a:t>
            </a:r>
            <a:r>
              <a:rPr lang="en-US" sz="1600" dirty="0">
                <a:solidFill>
                  <a:schemeClr val="tx1"/>
                </a:solidFill>
              </a:rPr>
              <a:t>for acquiring essential skills </a:t>
            </a:r>
            <a:r>
              <a:rPr lang="en-US" sz="1600" dirty="0" smtClean="0"/>
              <a:t>and knowledge during early childhood education.</a:t>
            </a:r>
          </a:p>
          <a:p>
            <a:endParaRPr lang="en-US" sz="1600" dirty="0"/>
          </a:p>
          <a:p>
            <a:r>
              <a:rPr lang="en-US" sz="1600" dirty="0" smtClean="0"/>
              <a:t>                          </a:t>
            </a:r>
            <a:endParaRPr lang="en-US" sz="1600" dirty="0"/>
          </a:p>
        </p:txBody>
      </p:sp>
      <p:pic>
        <p:nvPicPr>
          <p:cNvPr id="5" name="Picture 4" descr="Science Teacher And Students In Classroom Stock Clipart | Royalty-Free |  FreeImage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0035" y="4343601"/>
            <a:ext cx="2346037" cy="1549200"/>
          </a:xfrm>
          <a:prstGeom prst="rect">
            <a:avLst/>
          </a:prstGeom>
          <a:ln>
            <a:noFill/>
          </a:ln>
          <a:effectLst>
            <a:softEdge rad="112500"/>
          </a:effectLst>
        </p:spPr>
      </p:pic>
      <p:pic>
        <p:nvPicPr>
          <p:cNvPr id="6" name="Picture 5" descr="24,200+ Kids Bugs Stock Illustrations, Royalty-Free Vector Graphics &amp; Clip  Art - iStock | Mother and son puppet show, Mother and daughter baking, Bike  repai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6098" y="1803601"/>
            <a:ext cx="1040302" cy="824908"/>
          </a:xfrm>
          <a:prstGeom prst="rect">
            <a:avLst/>
          </a:prstGeom>
          <a:ln>
            <a:noFill/>
          </a:ln>
          <a:effectLst>
            <a:softEdge rad="112500"/>
          </a:effectLst>
        </p:spPr>
      </p:pic>
    </p:spTree>
    <p:extLst>
      <p:ext uri="{BB962C8B-B14F-4D97-AF65-F5344CB8AC3E}">
        <p14:creationId xmlns:p14="http://schemas.microsoft.com/office/powerpoint/2010/main" val="1423137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1393" y="769079"/>
            <a:ext cx="4044934" cy="400110"/>
          </a:xfrm>
          <a:prstGeom prst="rect">
            <a:avLst/>
          </a:prstGeom>
          <a:solidFill>
            <a:schemeClr val="accent3">
              <a:lumMod val="20000"/>
              <a:lumOff val="80000"/>
            </a:schemeClr>
          </a:solidFill>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Language and Communication Skills: </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997527" y="1304928"/>
            <a:ext cx="6096000" cy="1754326"/>
          </a:xfrm>
          <a:prstGeom prst="rect">
            <a:avLst/>
          </a:prstGeom>
          <a:ln>
            <a:solidFill>
              <a:schemeClr val="accent3">
                <a:lumMod val="20000"/>
                <a:lumOff val="80000"/>
              </a:schemeClr>
            </a:solidFill>
          </a:ln>
        </p:spPr>
        <p:txBody>
          <a:bodyPr>
            <a:spAutoFit/>
          </a:bodyPr>
          <a:lstStyle/>
          <a:p>
            <a:r>
              <a:rPr lang="en-US" dirty="0">
                <a:solidFill>
                  <a:srgbClr val="0D0D0D"/>
                </a:solidFill>
                <a:latin typeface="Söhne"/>
              </a:rPr>
              <a:t>Play provides ample opportunities for language development as children engage in conversations, storytelling, and role-playing. For instance, during pretend play, children may adopt different roles and engage in dialogue, thus enhancing their vocabulary, grammar, and communication skills.</a:t>
            </a:r>
            <a:endParaRPr lang="en-US" dirty="0"/>
          </a:p>
        </p:txBody>
      </p:sp>
      <p:sp>
        <p:nvSpPr>
          <p:cNvPr id="4" name="Rectangle 3"/>
          <p:cNvSpPr/>
          <p:nvPr/>
        </p:nvSpPr>
        <p:spPr>
          <a:xfrm>
            <a:off x="1286063" y="3346027"/>
            <a:ext cx="3080780" cy="400110"/>
          </a:xfrm>
          <a:prstGeom prst="rect">
            <a:avLst/>
          </a:prstGeom>
          <a:solidFill>
            <a:schemeClr val="accent4">
              <a:lumMod val="20000"/>
              <a:lumOff val="80000"/>
            </a:schemeClr>
          </a:solidFill>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Motor Skills Development: </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997527" y="3891064"/>
            <a:ext cx="6096000" cy="1477328"/>
          </a:xfrm>
          <a:prstGeom prst="rect">
            <a:avLst/>
          </a:prstGeom>
          <a:ln>
            <a:solidFill>
              <a:schemeClr val="accent3">
                <a:lumMod val="20000"/>
                <a:lumOff val="80000"/>
              </a:schemeClr>
            </a:solidFill>
          </a:ln>
        </p:spPr>
        <p:txBody>
          <a:bodyPr>
            <a:spAutoFit/>
          </a:bodyPr>
          <a:lstStyle/>
          <a:p>
            <a:r>
              <a:rPr lang="en-US" dirty="0">
                <a:solidFill>
                  <a:srgbClr val="0D0D0D"/>
                </a:solidFill>
                <a:latin typeface="Söhne"/>
              </a:rPr>
              <a:t>Play-based activities promote the development of both fine and gross motor skills. For example, activities such as building with blocks, drawing, or playing with manipulative toys help children refine their hand-eye coordination, dexterity, and spatial awareness.</a:t>
            </a:r>
            <a:endParaRPr lang="en-US" dirty="0"/>
          </a:p>
        </p:txBody>
      </p:sp>
      <p:pic>
        <p:nvPicPr>
          <p:cNvPr id="7" name="Picture 6" descr="Premium Vector | Vector illustration of kid playing with building b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44510" y="2528608"/>
            <a:ext cx="2207490" cy="18309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823026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5025" y="852207"/>
            <a:ext cx="4497338" cy="400110"/>
          </a:xfrm>
          <a:prstGeom prst="rect">
            <a:avLst/>
          </a:prstGeom>
          <a:solidFill>
            <a:schemeClr val="accent3">
              <a:lumMod val="20000"/>
              <a:lumOff val="80000"/>
            </a:schemeClr>
          </a:solidFill>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Emotional Regulation and Resilience:</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675024" y="1646720"/>
            <a:ext cx="8071811" cy="1477328"/>
          </a:xfrm>
          <a:prstGeom prst="rect">
            <a:avLst/>
          </a:prstGeom>
          <a:ln>
            <a:solidFill>
              <a:schemeClr val="accent3">
                <a:lumMod val="20000"/>
                <a:lumOff val="80000"/>
              </a:schemeClr>
            </a:solidFill>
          </a:ln>
        </p:spPr>
        <p:txBody>
          <a:bodyPr wrap="square">
            <a:spAutoFit/>
          </a:bodyPr>
          <a:lstStyle/>
          <a:p>
            <a:r>
              <a:rPr lang="en-US" dirty="0">
                <a:solidFill>
                  <a:srgbClr val="0D0D0D"/>
                </a:solidFill>
                <a:latin typeface="Söhne"/>
              </a:rPr>
              <a:t>Play allows children to explore and express their emotions in a safe and supportive environment. Through play, children learn to regulate their emotions, cope with challenges, and develop resilience. For instance, engaging in dramatic play or storytelling can help children process their feelings and develop empathy towards others.</a:t>
            </a:r>
            <a:endParaRPr lang="en-US" dirty="0"/>
          </a:p>
        </p:txBody>
      </p:sp>
      <p:pic>
        <p:nvPicPr>
          <p:cNvPr id="6" name="Picture 5" descr="Children playing with building colorful blocks Vector Image"/>
          <p:cNvPicPr/>
          <p:nvPr/>
        </p:nvPicPr>
        <p:blipFill rotWithShape="1">
          <a:blip r:embed="rId2" cstate="print">
            <a:extLst>
              <a:ext uri="{28A0092B-C50C-407E-A947-70E740481C1C}">
                <a14:useLocalDpi xmlns:a14="http://schemas.microsoft.com/office/drawing/2010/main" val="0"/>
              </a:ext>
            </a:extLst>
          </a:blip>
          <a:srcRect b="9256"/>
          <a:stretch/>
        </p:blipFill>
        <p:spPr bwMode="auto">
          <a:xfrm>
            <a:off x="2752435" y="3518449"/>
            <a:ext cx="3629891" cy="2540605"/>
          </a:xfrm>
          <a:prstGeom prst="rect">
            <a:avLst/>
          </a:prstGeom>
          <a:ln>
            <a:solidFill>
              <a:schemeClr val="accent3"/>
            </a:solid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62334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4924"/>
            <a:ext cx="3854528" cy="2262146"/>
          </a:xfrm>
          <a:ln>
            <a:solidFill>
              <a:schemeClr val="accent5"/>
            </a:solidFill>
          </a:ln>
        </p:spPr>
        <p:txBody>
          <a:bodyPr>
            <a:normAutofit fontScale="90000"/>
          </a:bodyPr>
          <a:lstStyle/>
          <a:p>
            <a: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b="1" dirty="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b="1"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Evidenced-based examples of</a:t>
            </a:r>
            <a:br>
              <a:rPr lang="en-US" sz="2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2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integrating play-based activities into the curriculum.</a:t>
            </a:r>
            <a:r>
              <a:rPr lang="en-US" sz="2200" b="1" dirty="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200" b="1"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dirty="0" smtClean="0">
                <a:latin typeface="Calibri" panose="020F0502020204030204" pitchFamily="34" charset="0"/>
                <a:ea typeface="Calibri" panose="020F0502020204030204" pitchFamily="34" charset="0"/>
                <a:cs typeface="Calibri" panose="020F0502020204030204" pitchFamily="34" charset="0"/>
              </a:rPr>
              <a:t/>
            </a:r>
            <a:br>
              <a:rPr lang="en-US" dirty="0" smtClean="0">
                <a:latin typeface="Calibri" panose="020F0502020204030204" pitchFamily="34" charset="0"/>
                <a:ea typeface="Calibri" panose="020F0502020204030204" pitchFamily="34" charset="0"/>
                <a:cs typeface="Calibri" panose="020F0502020204030204" pitchFamily="34" charset="0"/>
              </a:rPr>
            </a:br>
            <a:r>
              <a:rPr lang="en-US" dirty="0">
                <a:latin typeface="Calibri" panose="020F0502020204030204" pitchFamily="34" charset="0"/>
                <a:ea typeface="Calibri" panose="020F0502020204030204" pitchFamily="34" charset="0"/>
                <a:cs typeface="Calibri" panose="020F0502020204030204" pitchFamily="34" charset="0"/>
              </a:rPr>
              <a:t/>
            </a:r>
            <a:br>
              <a:rPr lang="en-US" dirty="0">
                <a:latin typeface="Calibri" panose="020F0502020204030204" pitchFamily="34" charset="0"/>
                <a:ea typeface="Calibri" panose="020F0502020204030204" pitchFamily="34" charset="0"/>
                <a:cs typeface="Calibri" panose="020F0502020204030204" pitchFamily="34" charset="0"/>
              </a:rPr>
            </a:b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ln>
            <a:solidFill>
              <a:schemeClr val="accent3"/>
            </a:solidFill>
          </a:ln>
        </p:spPr>
        <p:txBody>
          <a:bodyPr/>
          <a:lstStyle/>
          <a:p>
            <a:r>
              <a:rPr lang="en-US" dirty="0" smtClean="0">
                <a:latin typeface="Calibri" panose="020F0502020204030204" pitchFamily="34" charset="0"/>
                <a:ea typeface="Calibri" panose="020F0502020204030204" pitchFamily="34" charset="0"/>
                <a:cs typeface="Calibri" panose="020F0502020204030204" pitchFamily="34" charset="0"/>
              </a:rPr>
              <a:t>Integrating play-based activities into the curriculum requires thoughtful planning and intentional design.</a:t>
            </a:r>
          </a:p>
          <a:p>
            <a:r>
              <a:rPr lang="en-US" dirty="0" smtClean="0">
                <a:latin typeface="Calibri" panose="020F0502020204030204" pitchFamily="34" charset="0"/>
                <a:ea typeface="Calibri" panose="020F0502020204030204" pitchFamily="34" charset="0"/>
                <a:cs typeface="Calibri" panose="020F0502020204030204" pitchFamily="34" charset="0"/>
              </a:rPr>
              <a:t>Educators can immerse play opportunities across various learning domains, such as literacy, numeracy, science and the arts.</a:t>
            </a:r>
          </a:p>
          <a:p>
            <a:r>
              <a:rPr lang="en-US" dirty="0" smtClean="0">
                <a:latin typeface="Calibri" panose="020F0502020204030204" pitchFamily="34" charset="0"/>
                <a:ea typeface="Calibri" panose="020F0502020204030204" pitchFamily="34" charset="0"/>
                <a:cs typeface="Calibri" panose="020F0502020204030204" pitchFamily="34" charset="0"/>
              </a:rPr>
              <a:t>For example, a literacy focused-play activity may involve a storytelling corner where children enact narratives, retell stories, or create their own tales. </a:t>
            </a:r>
          </a:p>
          <a:p>
            <a:r>
              <a:rPr lang="en-US" dirty="0" smtClean="0">
                <a:latin typeface="Calibri" panose="020F0502020204030204" pitchFamily="34" charset="0"/>
                <a:ea typeface="Calibri" panose="020F0502020204030204" pitchFamily="34" charset="0"/>
                <a:cs typeface="Calibri" panose="020F0502020204030204" pitchFamily="34" charset="0"/>
              </a:rPr>
              <a:t>Similarly a science-themed play area equipped with magnifying glasses, specimens and exploration kits can ignite children’s curiosity and encouraged enquiry based learning.</a:t>
            </a:r>
          </a:p>
          <a:p>
            <a:pPr marL="0" indent="0">
              <a:buNone/>
            </a:pPr>
            <a:endParaRPr lang="en-US" dirty="0" smtClean="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4" name="Text Placeholder 3"/>
          <p:cNvSpPr>
            <a:spLocks noGrp="1"/>
          </p:cNvSpPr>
          <p:nvPr>
            <p:ph type="body" sz="half" idx="2"/>
          </p:nvPr>
        </p:nvSpPr>
        <p:spPr>
          <a:xfrm>
            <a:off x="677334" y="2777069"/>
            <a:ext cx="3854528" cy="3264292"/>
          </a:xfrm>
          <a:ln>
            <a:solidFill>
              <a:schemeClr val="accent2"/>
            </a:solidFill>
          </a:ln>
        </p:spPr>
        <p:txBody>
          <a:bodyPr/>
          <a:lstStyle/>
          <a:p>
            <a:r>
              <a:rPr lang="en-US" dirty="0" smtClean="0"/>
              <a:t>         Children exploring in science class.</a:t>
            </a:r>
          </a:p>
          <a:p>
            <a:endParaRPr lang="en-US" dirty="0"/>
          </a:p>
        </p:txBody>
      </p:sp>
      <p:pic>
        <p:nvPicPr>
          <p:cNvPr id="6" name="Picture 5" descr="Students doing experiment in science class 369273 Vector Art at Vecteez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036" y="3278141"/>
            <a:ext cx="3546763" cy="2559241"/>
          </a:xfrm>
          <a:prstGeom prst="rect">
            <a:avLst/>
          </a:prstGeom>
          <a:ln>
            <a:solidFill>
              <a:schemeClr val="accent2"/>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76617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3459" y="639771"/>
            <a:ext cx="8140468" cy="1631216"/>
          </a:xfrm>
          <a:prstGeom prst="rect">
            <a:avLst/>
          </a:prstGeom>
          <a:noFill/>
          <a:ln>
            <a:solidFill>
              <a:schemeClr val="accent4">
                <a:lumMod val="20000"/>
                <a:lumOff val="80000"/>
              </a:schemeClr>
            </a:solidFill>
          </a:ln>
        </p:spPr>
        <p:txBody>
          <a:bodyPr wrap="square" lIns="91440" tIns="45720" rIns="91440" bIns="45720">
            <a:spAutoFit/>
          </a:bodyPr>
          <a:lstStyle/>
          <a:p>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Sensory Play: </a:t>
            </a:r>
            <a:r>
              <a:rPr lang="en-US" sz="2000" dirty="0" smtClean="0"/>
              <a:t>Incorporating </a:t>
            </a:r>
            <a:r>
              <a:rPr lang="en-US" sz="2000" dirty="0"/>
              <a:t>sensory materials such as sand, water, playdough, or sensory bins into the curriculum provides children with opportunities to explore different textures, smells, and tactile sensations. Research has shown that sensory play supports cognitive development, language acquisition, and sensory integration skills.</a:t>
            </a: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790809" y="3410680"/>
            <a:ext cx="8233118" cy="1938992"/>
          </a:xfrm>
          <a:prstGeom prst="rect">
            <a:avLst/>
          </a:prstGeom>
          <a:noFill/>
          <a:ln>
            <a:solidFill>
              <a:schemeClr val="accent3">
                <a:lumMod val="20000"/>
                <a:lumOff val="80000"/>
              </a:schemeClr>
            </a:solidFill>
          </a:ln>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Outdoor Play: </a:t>
            </a:r>
            <a:r>
              <a:rPr lang="en-US" sz="2000" dirty="0"/>
              <a:t>Outdoor play offers numerous benefits for children's physical, social, and emotional well-being. Integrating outdoor play into the curriculum allows children to engage in activities such as running, jumping, climbing, and exploring nature. Studies have shown that outdoor play enhances children's physical fitness, problem-solving abilities, creativity, and social skills.</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3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4642" y="637309"/>
            <a:ext cx="1820849" cy="400110"/>
          </a:xfrm>
          <a:prstGeom prst="rect">
            <a:avLst/>
          </a:prstGeom>
          <a:solidFill>
            <a:schemeClr val="accent4">
              <a:lumMod val="20000"/>
              <a:lumOff val="80000"/>
            </a:schemeClr>
          </a:solidFill>
        </p:spPr>
        <p:txBody>
          <a:bodyPr wrap="squar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Dramatic Play: </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894642" y="1129783"/>
            <a:ext cx="7546109" cy="1477328"/>
          </a:xfrm>
          <a:prstGeom prst="rect">
            <a:avLst/>
          </a:prstGeom>
          <a:ln>
            <a:solidFill>
              <a:schemeClr val="accent4">
                <a:lumMod val="20000"/>
                <a:lumOff val="80000"/>
              </a:schemeClr>
            </a:solidFill>
          </a:ln>
        </p:spPr>
        <p:txBody>
          <a:bodyPr wrap="square">
            <a:spAutoFit/>
          </a:bodyPr>
          <a:lstStyle/>
          <a:p>
            <a:r>
              <a:rPr lang="en-US" dirty="0">
                <a:solidFill>
                  <a:srgbClr val="0D0D0D"/>
                </a:solidFill>
                <a:latin typeface="Söhne"/>
              </a:rPr>
              <a:t>Creating dramatic play areas such as a kitchen, doctor's office, or grocery store within the classroom encourages imaginative play and role-playing. Providing props and costumes allows children to engage in pretend play scenarios, fostering creativity, language development, and social skills.</a:t>
            </a:r>
            <a:endParaRPr lang="en-US" dirty="0"/>
          </a:p>
        </p:txBody>
      </p:sp>
      <p:sp>
        <p:nvSpPr>
          <p:cNvPr id="4" name="Rectangle 3"/>
          <p:cNvSpPr/>
          <p:nvPr/>
        </p:nvSpPr>
        <p:spPr>
          <a:xfrm>
            <a:off x="894642" y="3299845"/>
            <a:ext cx="2091984" cy="400110"/>
          </a:xfrm>
          <a:prstGeom prst="rect">
            <a:avLst/>
          </a:prstGeom>
          <a:solidFill>
            <a:schemeClr val="accent3">
              <a:lumMod val="20000"/>
              <a:lumOff val="80000"/>
            </a:schemeClr>
          </a:solidFill>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Constructive Play:</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p:cNvSpPr/>
          <p:nvPr/>
        </p:nvSpPr>
        <p:spPr>
          <a:xfrm>
            <a:off x="894642" y="3792524"/>
            <a:ext cx="7637188" cy="1200329"/>
          </a:xfrm>
          <a:prstGeom prst="rect">
            <a:avLst/>
          </a:prstGeom>
          <a:ln>
            <a:solidFill>
              <a:schemeClr val="accent5">
                <a:lumMod val="20000"/>
                <a:lumOff val="80000"/>
              </a:schemeClr>
            </a:solidFill>
          </a:ln>
        </p:spPr>
        <p:txBody>
          <a:bodyPr wrap="square">
            <a:spAutoFit/>
          </a:bodyPr>
          <a:lstStyle/>
          <a:p>
            <a:r>
              <a:rPr lang="en-US" dirty="0">
                <a:solidFill>
                  <a:srgbClr val="0D0D0D"/>
                </a:solidFill>
                <a:latin typeface="Söhne"/>
              </a:rPr>
              <a:t>Building activities using blocks, LEGO bricks, or other construction materials promote spatial awareness, problem-solving, and fine motor skills. Allowing children to freely explore and manipulate these materials encourages creativity and experimentation.</a:t>
            </a:r>
            <a:endParaRPr lang="en-US" dirty="0"/>
          </a:p>
        </p:txBody>
      </p:sp>
    </p:spTree>
    <p:extLst>
      <p:ext uri="{BB962C8B-B14F-4D97-AF65-F5344CB8AC3E}">
        <p14:creationId xmlns:p14="http://schemas.microsoft.com/office/powerpoint/2010/main" val="1853911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799" y="647688"/>
            <a:ext cx="2131866" cy="400110"/>
          </a:xfrm>
          <a:prstGeom prst="rect">
            <a:avLst/>
          </a:prstGeom>
          <a:solidFill>
            <a:schemeClr val="accent3">
              <a:lumMod val="20000"/>
              <a:lumOff val="80000"/>
            </a:schemeClr>
          </a:solidFill>
        </p:spPr>
        <p:txBody>
          <a:bodyPr wrap="none" lIns="91440" tIns="45720" rIns="91440" bIns="45720">
            <a:spAutoFit/>
          </a:bodyPr>
          <a:lstStyle/>
          <a:p>
            <a:pPr algn="ctr"/>
            <a:r>
              <a:rPr lang="en-US" sz="2000" b="1"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Art and Creativity:</a:t>
            </a:r>
            <a:endParaRPr lang="en-US" sz="2000" b="1" cap="none" spc="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525994" y="1286894"/>
            <a:ext cx="8389406" cy="400110"/>
          </a:xfrm>
          <a:prstGeom prst="rect">
            <a:avLst/>
          </a:prstGeom>
          <a:noFill/>
        </p:spPr>
        <p:txBody>
          <a:bodyPr wrap="square" lIns="91440" tIns="45720" rIns="91440" bIns="45720">
            <a:spAutoFit/>
          </a:bodyPr>
          <a:lstStyle/>
          <a:p>
            <a:pPr algn="ctr"/>
            <a:r>
              <a:rPr lang="en-US" sz="2000" dirty="0" smtClean="0"/>
              <a:t> </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685799" y="1208812"/>
            <a:ext cx="8372475" cy="1477328"/>
          </a:xfrm>
          <a:prstGeom prst="rect">
            <a:avLst/>
          </a:prstGeom>
          <a:ln>
            <a:solidFill>
              <a:schemeClr val="accent5">
                <a:lumMod val="20000"/>
                <a:lumOff val="80000"/>
              </a:schemeClr>
            </a:solidFill>
          </a:ln>
        </p:spPr>
        <p:txBody>
          <a:bodyPr wrap="square">
            <a:spAutoFit/>
          </a:bodyPr>
          <a:lstStyle/>
          <a:p>
            <a:r>
              <a:rPr lang="en-US" dirty="0">
                <a:solidFill>
                  <a:srgbClr val="0D0D0D"/>
                </a:solidFill>
                <a:latin typeface="Söhne"/>
              </a:rPr>
              <a:t>Incorporating art activities such as painting, drawing, sculpting, or collage-making into the curriculum provides children with opportunities for self-expression, creativity, and sensory exploration. Research has shown that engaging in art activities supports cognitive development, fine motor skills, and emotional expression.</a:t>
            </a:r>
            <a:endParaRPr lang="en-US" dirty="0"/>
          </a:p>
        </p:txBody>
      </p:sp>
      <p:pic>
        <p:nvPicPr>
          <p:cNvPr id="5" name="Picture 4" descr="Happy children together draw on a large sheet of paper Stock Vector by  ©vectorpocket 134879604"/>
          <p:cNvPicPr/>
          <p:nvPr/>
        </p:nvPicPr>
        <p:blipFill rotWithShape="1">
          <a:blip r:embed="rId2" cstate="print">
            <a:extLst>
              <a:ext uri="{28A0092B-C50C-407E-A947-70E740481C1C}">
                <a14:useLocalDpi xmlns:a14="http://schemas.microsoft.com/office/drawing/2010/main" val="0"/>
              </a:ext>
            </a:extLst>
          </a:blip>
          <a:srcRect b="8577"/>
          <a:stretch/>
        </p:blipFill>
        <p:spPr bwMode="auto">
          <a:xfrm>
            <a:off x="2257424" y="2925236"/>
            <a:ext cx="4486276" cy="29612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989223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59525" y="271760"/>
            <a:ext cx="1967846" cy="646331"/>
          </a:xfrm>
          <a:prstGeom prst="rect">
            <a:avLst/>
          </a:prstGeom>
          <a:solidFill>
            <a:schemeClr val="accent3">
              <a:lumMod val="20000"/>
              <a:lumOff val="80000"/>
            </a:schemeClr>
          </a:solidFill>
        </p:spPr>
        <p:txBody>
          <a:bodyPr wrap="none" lIns="91440" tIns="45720" rIns="91440" bIns="45720">
            <a:spAutoFit/>
          </a:bodyPr>
          <a:lstStyle/>
          <a:p>
            <a:pPr algn="ctr"/>
            <a:r>
              <a:rPr lang="en-US" sz="3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Summary</a:t>
            </a:r>
            <a:endParaRPr lang="en-US" sz="36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253422" y="1028927"/>
            <a:ext cx="9191362" cy="5232202"/>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 </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Play-based learning nurtures social and emotional competencies. As children engage</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 play, they learn to negotiate, collaborate and communicate with peers, thereby </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oning their social skills. Additionally, play offer opportunities for children to regulate</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heir emotions, manage conflicts and develop empathy. For instance, cooperative</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g</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ames and group activities promote team work and perspective-taking. Evidence</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f</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rom studies by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Pelligrini</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and Holmes (2006) underscores the positive correlation</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etween play and the development of social skills including empathy and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erspective-taking. For pre-primary children, a curriculum that </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8896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782" y="815263"/>
            <a:ext cx="8504571" cy="5940088"/>
          </a:xfrm>
          <a:prstGeom prst="rect">
            <a:avLst/>
          </a:prstGeom>
          <a:noFill/>
        </p:spPr>
        <p:txBody>
          <a:bodyPr wrap="none" lIns="91440" tIns="45720" rIns="91440" bIns="45720">
            <a:spAutoFit/>
          </a:bodyPr>
          <a:lstStyle/>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hat emphasizes exploration and intentional teaching of key content through</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timulating interactions and active, playful learning experiences is likely to</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romote across all areas of development and learning. Some written curriculum</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escribe outcomes and child competencies but do not specify the methods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 pedagogies that should be used to achieve them. For example, a national</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urriculum may state that a literacy goal for pre-primary children is knowing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 alphabet, or that a math goal is knowing the names of geometric shapes.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These goals maybe valuable and appropriate if the primary approach is learning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hrough play; if the method is rote teaching (simply reciting letters or naming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hapes from flash cards), </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203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048" y="473517"/>
            <a:ext cx="8776643" cy="2246769"/>
          </a:xfrm>
          <a:prstGeom prst="rect">
            <a:avLst/>
          </a:prstGeom>
          <a:noFill/>
        </p:spPr>
        <p:txBody>
          <a:bodyPr wrap="square" lIns="91440" tIns="45720" rIns="91440" bIns="45720">
            <a:spAutoFit/>
          </a:bodyPr>
          <a:lstStyle/>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owever, children will learn less effectively and their engagement in learning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 likely to be undermined. To implement learning through play, service providers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teachers require user-friendly curriculum guides that describes what to do</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nd why. They also need training to use these materials.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22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20,800+ Kindergarten Classroom Stock Illustrations, Royalty-Free Vector  Graphics &amp; Clip Art - iStock | Empty kindergarten classroom, Teacher in  kindergarten classroom, Kindergarten classroom mas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633" y="2488470"/>
            <a:ext cx="2329494" cy="1529348"/>
          </a:xfrm>
          <a:prstGeom prst="rect">
            <a:avLst/>
          </a:prstGeom>
          <a:noFill/>
          <a:ln>
            <a:noFill/>
          </a:ln>
        </p:spPr>
      </p:pic>
      <p:sp>
        <p:nvSpPr>
          <p:cNvPr id="11" name="Rectangle 10"/>
          <p:cNvSpPr/>
          <p:nvPr/>
        </p:nvSpPr>
        <p:spPr>
          <a:xfrm>
            <a:off x="293635" y="806026"/>
            <a:ext cx="9016619" cy="1508105"/>
          </a:xfrm>
          <a:prstGeom prst="rect">
            <a:avLst/>
          </a:prstGeom>
          <a:solidFill>
            <a:schemeClr val="accent3">
              <a:lumMod val="20000"/>
              <a:lumOff val="80000"/>
            </a:schemeClr>
          </a:solidFill>
        </p:spPr>
        <p:txBody>
          <a:bodyPr wrap="square" lIns="91440" tIns="45720" rIns="91440" bIns="45720">
            <a:spAutoFit/>
          </a:bodyPr>
          <a:lstStyle/>
          <a:p>
            <a:pPr algn="ctr"/>
            <a:r>
              <a:rPr lang="en-US" sz="28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Question 1: </a:t>
            </a:r>
          </a:p>
          <a:p>
            <a:pPr algn="ctr"/>
            <a:r>
              <a:rPr lang="en-US" sz="24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Question #1: </a:t>
            </a:r>
            <a:r>
              <a:rPr lang="en-US" sz="2000" b="1" dirty="0" smtClean="0">
                <a:ln w="0"/>
                <a:solidFill>
                  <a:schemeClr val="accent5">
                    <a:lumMod val="75000"/>
                  </a:schemeClr>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Define active learning in the context of early childhood education and discuss its significance in fostering cognitive development. Provide examples of active learning strategies suitable for young learners. </a:t>
            </a:r>
            <a:endParaRPr lang="en-US" sz="2000" b="1" cap="none" spc="0" dirty="0">
              <a:ln w="0"/>
              <a:solidFill>
                <a:schemeClr val="accent5">
                  <a:lumMod val="75000"/>
                </a:schemeClr>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13" name="Rectangle 12"/>
          <p:cNvSpPr/>
          <p:nvPr/>
        </p:nvSpPr>
        <p:spPr>
          <a:xfrm>
            <a:off x="293634" y="2252576"/>
            <a:ext cx="9016620" cy="4401205"/>
          </a:xfrm>
          <a:prstGeom prst="rect">
            <a:avLst/>
          </a:prstGeom>
          <a:noFill/>
        </p:spPr>
        <p:txBody>
          <a:bodyPr wrap="square" lIns="91440" tIns="45720" rIns="91440" bIns="45720">
            <a:spAutoFit/>
          </a:bodyPr>
          <a:lstStyle/>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Active learning in the context of early childhood education</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refers to a teaching approach that engages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young learners in hands-on, experiential activities where they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are actively involved in the learning process. Rather than passively receiving </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nformation, children are encouraged to explore, manipulate and interact with their</a:t>
            </a: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Rectangle 13"/>
          <p:cNvSpPr/>
          <p:nvPr/>
        </p:nvSpPr>
        <p:spPr>
          <a:xfrm>
            <a:off x="387928" y="2775796"/>
            <a:ext cx="2456872"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123422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63963" y="519698"/>
            <a:ext cx="2040943" cy="584775"/>
          </a:xfrm>
          <a:prstGeom prst="rect">
            <a:avLst/>
          </a:prstGeom>
          <a:solidFill>
            <a:schemeClr val="accent3">
              <a:lumMod val="20000"/>
              <a:lumOff val="80000"/>
            </a:schemeClr>
          </a:solidFill>
        </p:spPr>
        <p:txBody>
          <a:bodyPr wrap="none" lIns="91440" tIns="45720" rIns="91440" bIns="45720">
            <a:spAutoFit/>
          </a:bodyPr>
          <a:lstStyle/>
          <a:p>
            <a:pPr algn="ctr"/>
            <a:r>
              <a:rPr lang="en-US" sz="32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Conclusion</a:t>
            </a:r>
            <a:endParaRPr lang="en-US" sz="32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539906" y="1267845"/>
            <a:ext cx="8489054" cy="5324535"/>
          </a:xfrm>
          <a:prstGeom prst="rect">
            <a:avLst/>
          </a:prstGeom>
          <a:noFill/>
        </p:spPr>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 conclusion, play based learning serves a corner of early childhood  education,</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f</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ostering holistic development across cognitive, social, emotional, and physical</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omains. By embracing play as a pedagogical tool, educators empower</a:t>
            </a:r>
          </a:p>
          <a:p>
            <a:pPr algn="ctr"/>
            <a:endPar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children to actively construct knowledge, cultivate essential skills, and lay</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 foundation for lifelong learning. By integrating play-based learning into</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 curriculum, educators can create rich learning environments that cater</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 the diverse needs and interest of young children, fostering holistic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evelopment across various domain.</a:t>
            </a:r>
            <a:endPar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0039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6602" y="612062"/>
            <a:ext cx="1784976" cy="461665"/>
          </a:xfrm>
          <a:prstGeom prst="rect">
            <a:avLst/>
          </a:prstGeom>
          <a:solidFill>
            <a:schemeClr val="accent3">
              <a:lumMod val="20000"/>
              <a:lumOff val="80000"/>
            </a:schemeClr>
          </a:solidFill>
        </p:spPr>
        <p:txBody>
          <a:bodyPr wrap="none" lIns="91440" tIns="45720" rIns="91440" bIns="45720">
            <a:spAutoFit/>
          </a:bodyPr>
          <a:lstStyle/>
          <a:p>
            <a:pPr algn="ctr"/>
            <a:r>
              <a:rPr lang="en-US" sz="24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Bibliography</a:t>
            </a:r>
            <a:endParaRPr lang="en-US" sz="24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692727" y="1490008"/>
            <a:ext cx="8451273" cy="923330"/>
          </a:xfrm>
          <a:prstGeom prst="rect">
            <a:avLst/>
          </a:prstGeom>
        </p:spPr>
        <p:txBody>
          <a:bodyPr wrap="square">
            <a:spAutoFit/>
          </a:bodyPr>
          <a:lstStyle/>
          <a:p>
            <a:r>
              <a:rPr lang="en-US" dirty="0">
                <a:solidFill>
                  <a:srgbClr val="0D0D0D"/>
                </a:solidFill>
                <a:latin typeface="Söhne"/>
              </a:rPr>
              <a:t>Hirsh-</a:t>
            </a:r>
            <a:r>
              <a:rPr lang="en-US" dirty="0" err="1">
                <a:solidFill>
                  <a:srgbClr val="0D0D0D"/>
                </a:solidFill>
                <a:latin typeface="Söhne"/>
              </a:rPr>
              <a:t>Pasek</a:t>
            </a:r>
            <a:r>
              <a:rPr lang="en-US" dirty="0">
                <a:solidFill>
                  <a:srgbClr val="0D0D0D"/>
                </a:solidFill>
                <a:latin typeface="Söhne"/>
              </a:rPr>
              <a:t>, K., </a:t>
            </a:r>
            <a:r>
              <a:rPr lang="en-US" dirty="0" err="1">
                <a:solidFill>
                  <a:srgbClr val="0D0D0D"/>
                </a:solidFill>
                <a:latin typeface="Söhne"/>
              </a:rPr>
              <a:t>Golinkoff</a:t>
            </a:r>
            <a:r>
              <a:rPr lang="en-US" dirty="0">
                <a:solidFill>
                  <a:srgbClr val="0D0D0D"/>
                </a:solidFill>
                <a:latin typeface="Söhne"/>
              </a:rPr>
              <a:t>, R. M., </a:t>
            </a:r>
            <a:r>
              <a:rPr lang="en-US" dirty="0" err="1">
                <a:solidFill>
                  <a:srgbClr val="0D0D0D"/>
                </a:solidFill>
                <a:latin typeface="Söhne"/>
              </a:rPr>
              <a:t>Berk</a:t>
            </a:r>
            <a:r>
              <a:rPr lang="en-US" dirty="0">
                <a:solidFill>
                  <a:srgbClr val="0D0D0D"/>
                </a:solidFill>
                <a:latin typeface="Söhne"/>
              </a:rPr>
              <a:t>, L. E., &amp; Singer, D. G. (2009). The case for play: How a handful of researchers are trying to save childhood. Oxford University Press.</a:t>
            </a:r>
            <a:endParaRPr lang="en-US" dirty="0"/>
          </a:p>
        </p:txBody>
      </p:sp>
      <p:sp>
        <p:nvSpPr>
          <p:cNvPr id="4" name="Rectangle 3"/>
          <p:cNvSpPr/>
          <p:nvPr/>
        </p:nvSpPr>
        <p:spPr>
          <a:xfrm>
            <a:off x="692727" y="3355447"/>
            <a:ext cx="8543636" cy="1477328"/>
          </a:xfrm>
          <a:prstGeom prst="rect">
            <a:avLst/>
          </a:prstGeom>
        </p:spPr>
        <p:txBody>
          <a:bodyPr wrap="square">
            <a:spAutoFit/>
          </a:bodyPr>
          <a:lstStyle/>
          <a:p>
            <a:r>
              <a:rPr lang="en-US" dirty="0">
                <a:solidFill>
                  <a:srgbClr val="333333"/>
                </a:solidFill>
                <a:latin typeface="Arial" panose="020B0604020202020204" pitchFamily="34" charset="0"/>
              </a:rPr>
              <a:t>Pellegrini, A. D., &amp; Holmes, R. M. (2006). The Role of Recess in Primary School. In D. G. Singer, R. M. </a:t>
            </a:r>
            <a:r>
              <a:rPr lang="en-US" dirty="0" err="1">
                <a:solidFill>
                  <a:srgbClr val="333333"/>
                </a:solidFill>
                <a:latin typeface="Arial" panose="020B0604020202020204" pitchFamily="34" charset="0"/>
              </a:rPr>
              <a:t>Golinkoff</a:t>
            </a:r>
            <a:r>
              <a:rPr lang="en-US" dirty="0">
                <a:solidFill>
                  <a:srgbClr val="333333"/>
                </a:solidFill>
                <a:latin typeface="Arial" panose="020B0604020202020204" pitchFamily="34" charset="0"/>
              </a:rPr>
              <a:t>, &amp; K. Hirsh-</a:t>
            </a:r>
            <a:r>
              <a:rPr lang="en-US" dirty="0" err="1">
                <a:solidFill>
                  <a:srgbClr val="333333"/>
                </a:solidFill>
                <a:latin typeface="Arial" panose="020B0604020202020204" pitchFamily="34" charset="0"/>
              </a:rPr>
              <a:t>Pasek</a:t>
            </a:r>
            <a:r>
              <a:rPr lang="en-US" dirty="0">
                <a:solidFill>
                  <a:srgbClr val="333333"/>
                </a:solidFill>
                <a:latin typeface="Arial" panose="020B0604020202020204" pitchFamily="34" charset="0"/>
              </a:rPr>
              <a:t> (Eds.), </a:t>
            </a:r>
            <a:r>
              <a:rPr lang="en-US" i="1" dirty="0">
                <a:solidFill>
                  <a:srgbClr val="333333"/>
                </a:solidFill>
                <a:latin typeface="Arial" panose="020B0604020202020204" pitchFamily="34" charset="0"/>
              </a:rPr>
              <a:t>Play = learning: How play motivates and enhances children's cognitive and social-emotional growth</a:t>
            </a:r>
            <a:r>
              <a:rPr lang="en-US" dirty="0">
                <a:solidFill>
                  <a:srgbClr val="333333"/>
                </a:solidFill>
                <a:latin typeface="Arial" panose="020B0604020202020204" pitchFamily="34" charset="0"/>
              </a:rPr>
              <a:t> (pp. 36–53). Oxford University Press. </a:t>
            </a:r>
            <a:r>
              <a:rPr lang="en-US" dirty="0">
                <a:solidFill>
                  <a:srgbClr val="2C72B7"/>
                </a:solidFill>
                <a:latin typeface="Arial" panose="020B0604020202020204" pitchFamily="34" charset="0"/>
                <a:hlinkClick r:id="rId2"/>
              </a:rPr>
              <a:t>https://doi.org/10.1093/acprof:oso/9780195304381.003.0003</a:t>
            </a:r>
            <a:endParaRPr lang="en-US" dirty="0"/>
          </a:p>
        </p:txBody>
      </p:sp>
    </p:spTree>
    <p:extLst>
      <p:ext uri="{BB962C8B-B14F-4D97-AF65-F5344CB8AC3E}">
        <p14:creationId xmlns:p14="http://schemas.microsoft.com/office/powerpoint/2010/main" val="3452968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1,140 Thank You Stock Videos, Footage, &amp; 4K Video Clips - Getty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5138" y="1845108"/>
            <a:ext cx="6539086" cy="3678237"/>
          </a:xfrm>
          <a:prstGeom prst="rect">
            <a:avLst/>
          </a:prstGeom>
          <a:ln>
            <a:noFill/>
          </a:ln>
          <a:effectLst>
            <a:glow rad="139700">
              <a:schemeClr val="accent4">
                <a:satMod val="175000"/>
                <a:alpha val="40000"/>
              </a:schemeClr>
            </a:glow>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868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Peter Russell\Downloads\20240128_192341 (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6144" y="400588"/>
            <a:ext cx="7185891" cy="1295477"/>
          </a:xfrm>
          <a:prstGeom prst="rect">
            <a:avLst/>
          </a:prstGeom>
          <a:noFill/>
          <a:ln>
            <a:solidFill>
              <a:schemeClr val="accent3"/>
            </a:solidFill>
          </a:ln>
          <a:scene3d>
            <a:camera prst="orthographicFront"/>
            <a:lightRig rig="threePt" dir="t"/>
          </a:scene3d>
          <a:sp3d>
            <a:bevelT/>
          </a:sp3d>
        </p:spPr>
      </p:pic>
      <p:sp>
        <p:nvSpPr>
          <p:cNvPr id="4" name="Rectangle 3"/>
          <p:cNvSpPr/>
          <p:nvPr/>
        </p:nvSpPr>
        <p:spPr>
          <a:xfrm>
            <a:off x="756623" y="2371761"/>
            <a:ext cx="8527831" cy="1938992"/>
          </a:xfrm>
          <a:prstGeom prst="rect">
            <a:avLst/>
          </a:prstGeom>
          <a:solidFill>
            <a:schemeClr val="accent3">
              <a:lumMod val="20000"/>
              <a:lumOff val="80000"/>
            </a:schemeClr>
          </a:solidFill>
        </p:spPr>
        <p:txBody>
          <a:bodyPr wrap="square" lIns="91440" tIns="45720" rIns="91440" bIns="45720">
            <a:spAutoFit/>
          </a:bodyPr>
          <a:lstStyle/>
          <a:p>
            <a:pPr lvl="0"/>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Question #3: </a:t>
            </a:r>
            <a:r>
              <a:rPr lang="en-US" sz="2000" dirty="0" smtClean="0">
                <a:latin typeface="Calibri" panose="020F0502020204030204" pitchFamily="34" charset="0"/>
                <a:ea typeface="Calibri" panose="020F0502020204030204" pitchFamily="34" charset="0"/>
                <a:cs typeface="Calibri" panose="020F0502020204030204" pitchFamily="34" charset="0"/>
              </a:rPr>
              <a:t>Compare and contrast the effectiveness of hands-on activities</a:t>
            </a:r>
          </a:p>
          <a:p>
            <a:pPr lvl="0"/>
            <a:r>
              <a:rPr lang="en-US" sz="2000" dirty="0" smtClean="0">
                <a:latin typeface="Calibri" panose="020F0502020204030204" pitchFamily="34" charset="0"/>
                <a:ea typeface="Calibri" panose="020F0502020204030204" pitchFamily="34" charset="0"/>
                <a:cs typeface="Calibri" panose="020F0502020204030204" pitchFamily="34" charset="0"/>
              </a:rPr>
              <a:t>versus traditional didactic approaches in promoting engagement and retention among young learners. Support your answer with relevant research findings in the field of early childhood education. </a:t>
            </a:r>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 </a:t>
            </a:r>
          </a:p>
          <a:p>
            <a:pPr algn="ctr"/>
            <a:endParaRPr 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12069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5778" y="357485"/>
            <a:ext cx="2262991" cy="584775"/>
          </a:xfrm>
          <a:prstGeom prst="rect">
            <a:avLst/>
          </a:prstGeom>
          <a:solidFill>
            <a:schemeClr val="accent3">
              <a:lumMod val="20000"/>
              <a:lumOff val="80000"/>
            </a:schemeClr>
          </a:solidFill>
        </p:spPr>
        <p:txBody>
          <a:bodyPr wrap="none" lIns="91440" tIns="45720" rIns="91440" bIns="45720">
            <a:spAutoFit/>
          </a:bodyPr>
          <a:lstStyle/>
          <a:p>
            <a:pPr algn="ctr"/>
            <a:r>
              <a:rPr lang="en-US" sz="32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Introduction</a:t>
            </a:r>
            <a:endParaRPr lang="en-US" sz="32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625805" y="1186160"/>
            <a:ext cx="8899195" cy="4708981"/>
          </a:xfrm>
          <a:prstGeom prst="rect">
            <a:avLst/>
          </a:prstGeom>
          <a:noFill/>
        </p:spPr>
        <p:txBody>
          <a:bodyPr wrap="squar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Hands-on activities and traditional didactic approaches both play crucial roles</a:t>
            </a:r>
          </a:p>
          <a:p>
            <a:pPr algn="ctr"/>
            <a:endPar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 promoting engagement and retention among young learners in early child-</a:t>
            </a:r>
          </a:p>
          <a:p>
            <a:pPr algn="ctr"/>
            <a:endPar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ood education. However, they differ in their methodologies and impacts on</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learning o</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utcomes. While there are many learning methods, hands-on learning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 an important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part of any student’s educational experience. Hands-on learning</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 also known as kinesthetic learning. Through hands-on learning, kindergarten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tudents can develop new skills, make memories and make connections in their</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arly education. The nature of hands-on learning lends itself to better</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63705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490" y="621299"/>
            <a:ext cx="8576387" cy="5324535"/>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outcomes, such as student engagement and problem solving. These are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ssential skills for early childhood and beyond when in the real world. Where as,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raditional </a:t>
            </a: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idactic approach to teaching primarily involves lecturing and is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ssentially teacher-centered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Entwistle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1997). </a:t>
            </a:r>
            <a:r>
              <a:rPr lang="en-US" sz="2000" dirty="0" err="1"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Kettridge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&amp; Marshall (2003)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eminds us that although the lecture remains a major method of teaching</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 adult and continuing education, and his still recognized “as a useful</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eaching tool” as it can provide a framework of ideas and theories but it</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eeds to be complemented by interaction and adult-oriented strategies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ue to attention span and lack of participation. Brookfield, (1996)</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2673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391" y="630535"/>
            <a:ext cx="8700009" cy="2246769"/>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Suggest that students learning needs can be met when teaching is facilitative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ather than didactic and when the teacher acknowledges the learning needs,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ast experiences, relevant application and individual styles of learning of students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hen designing </a:t>
            </a:r>
            <a:r>
              <a:rPr lang="en-US" sz="200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activities.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015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3"/>
            </a:solidFill>
          </a:ln>
        </p:spPr>
        <p:txBody>
          <a:bodyPr>
            <a:normAutofit/>
          </a:bodyPr>
          <a:lstStyle/>
          <a:p>
            <a:r>
              <a:rPr lang="en-US" sz="20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r>
            <a:br>
              <a:rPr lang="en-US" sz="20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20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0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Engagement</a:t>
            </a:r>
            <a:endParaRPr lang="en-US" sz="40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ln>
            <a:solidFill>
              <a:schemeClr val="accent1"/>
            </a:solidFill>
          </a:ln>
        </p:spPr>
        <p:txBody>
          <a:bodyPr/>
          <a:lstStyle/>
          <a:p>
            <a:r>
              <a:rPr lang="en-US" b="1" dirty="0" smtClean="0"/>
              <a:t>Compare</a:t>
            </a:r>
            <a:endParaRPr lang="en-US" b="1" dirty="0"/>
          </a:p>
        </p:txBody>
      </p:sp>
      <p:sp>
        <p:nvSpPr>
          <p:cNvPr id="4" name="Content Placeholder 3"/>
          <p:cNvSpPr>
            <a:spLocks noGrp="1"/>
          </p:cNvSpPr>
          <p:nvPr>
            <p:ph sz="half" idx="2"/>
          </p:nvPr>
        </p:nvSpPr>
        <p:spPr>
          <a:ln>
            <a:solidFill>
              <a:schemeClr val="accent3"/>
            </a:solidFill>
          </a:ln>
        </p:spPr>
        <p:txBody>
          <a:bodyPr/>
          <a:lstStyle/>
          <a:p>
            <a:r>
              <a:rPr lang="en-US" dirty="0" smtClean="0"/>
              <a:t>Hands-on activities typically involve interactive and experiential learning, which often lead to higher levels of engagement among young learners. Research by Mayer et al. (2009) suggests that interactive and multisensory experiences facilitate deeper understanding and engagement in learning.</a:t>
            </a:r>
          </a:p>
          <a:p>
            <a:pPr marL="0" indent="0">
              <a:buNone/>
            </a:pPr>
            <a:endParaRPr lang="en-US" dirty="0"/>
          </a:p>
        </p:txBody>
      </p:sp>
      <p:sp>
        <p:nvSpPr>
          <p:cNvPr id="5" name="Text Placeholder 4"/>
          <p:cNvSpPr>
            <a:spLocks noGrp="1"/>
          </p:cNvSpPr>
          <p:nvPr>
            <p:ph type="body" sz="quarter" idx="3"/>
          </p:nvPr>
        </p:nvSpPr>
        <p:spPr>
          <a:ln>
            <a:solidFill>
              <a:schemeClr val="accent1"/>
            </a:solidFill>
          </a:ln>
        </p:spPr>
        <p:txBody>
          <a:bodyPr/>
          <a:lstStyle/>
          <a:p>
            <a:r>
              <a:rPr lang="en-US" b="1" dirty="0" smtClean="0"/>
              <a:t>Contrast</a:t>
            </a:r>
            <a:endParaRPr lang="en-US" b="1" dirty="0"/>
          </a:p>
        </p:txBody>
      </p:sp>
      <p:sp>
        <p:nvSpPr>
          <p:cNvPr id="6" name="Content Placeholder 5"/>
          <p:cNvSpPr>
            <a:spLocks noGrp="1"/>
          </p:cNvSpPr>
          <p:nvPr>
            <p:ph sz="quarter" idx="4"/>
          </p:nvPr>
        </p:nvSpPr>
        <p:spPr>
          <a:ln>
            <a:solidFill>
              <a:schemeClr val="accent3"/>
            </a:solidFill>
          </a:ln>
        </p:spPr>
        <p:txBody>
          <a:bodyPr/>
          <a:lstStyle/>
          <a:p>
            <a:r>
              <a:rPr lang="en-US" dirty="0" smtClean="0"/>
              <a:t>While traditional didactic approaches, often involve passive learning through lectures or teacher-led instruction, which may result in lower levels of engagement, especially among younger children who have shorter attention spans.</a:t>
            </a:r>
            <a:endParaRPr lang="en-US" dirty="0"/>
          </a:p>
        </p:txBody>
      </p:sp>
    </p:spTree>
    <p:extLst>
      <p:ext uri="{BB962C8B-B14F-4D97-AF65-F5344CB8AC3E}">
        <p14:creationId xmlns:p14="http://schemas.microsoft.com/office/powerpoint/2010/main" val="3567266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3"/>
            </a:solidFill>
          </a:ln>
        </p:spPr>
        <p:txBody>
          <a:bodyPr/>
          <a:lstStyle/>
          <a:p>
            <a:r>
              <a:rPr lang="en-US" dirty="0"/>
              <a:t/>
            </a:r>
            <a:br>
              <a:rPr lang="en-US" dirty="0"/>
            </a:br>
            <a:r>
              <a:rPr lang="en-US" dirty="0" smtClean="0"/>
              <a:t>                      </a:t>
            </a:r>
            <a:r>
              <a:rPr lang="en-US" sz="4000" dirty="0" smtClean="0">
                <a:ln w="0"/>
                <a:solidFill>
                  <a:schemeClr val="tx1"/>
                </a:solidFill>
                <a:effectLst>
                  <a:outerShdw blurRad="38100" dist="19050" dir="2700000" algn="tl" rotWithShape="0">
                    <a:schemeClr val="dk1">
                      <a:alpha val="40000"/>
                    </a:schemeClr>
                  </a:outerShdw>
                </a:effectLst>
              </a:rPr>
              <a:t>Retention</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ln>
            <a:solidFill>
              <a:schemeClr val="accent1"/>
            </a:solidFill>
          </a:ln>
        </p:spPr>
        <p:txBody>
          <a:bodyPr/>
          <a:lstStyle/>
          <a:p>
            <a:r>
              <a:rPr lang="en-US" b="1" dirty="0" smtClean="0"/>
              <a:t>Compare</a:t>
            </a:r>
            <a:endParaRPr lang="en-US" b="1" dirty="0"/>
          </a:p>
        </p:txBody>
      </p:sp>
      <p:sp>
        <p:nvSpPr>
          <p:cNvPr id="4" name="Content Placeholder 3"/>
          <p:cNvSpPr>
            <a:spLocks noGrp="1"/>
          </p:cNvSpPr>
          <p:nvPr>
            <p:ph sz="half" idx="2"/>
          </p:nvPr>
        </p:nvSpPr>
        <p:spPr>
          <a:ln>
            <a:solidFill>
              <a:schemeClr val="accent3"/>
            </a:solidFill>
          </a:ln>
        </p:spPr>
        <p:txBody>
          <a:bodyPr/>
          <a:lstStyle/>
          <a:p>
            <a:r>
              <a:rPr lang="en-US" b="1" dirty="0" smtClean="0"/>
              <a:t>Hands-on activities are known to promote better retention of concepts and skill due to the active involvement of learners. Research by Piaget (1964) supports the idea that children construct knowledge through hands-on experiences, leading to better retention.</a:t>
            </a:r>
            <a:endParaRPr lang="en-US" b="1" dirty="0"/>
          </a:p>
        </p:txBody>
      </p:sp>
      <p:sp>
        <p:nvSpPr>
          <p:cNvPr id="5" name="Text Placeholder 4"/>
          <p:cNvSpPr>
            <a:spLocks noGrp="1"/>
          </p:cNvSpPr>
          <p:nvPr>
            <p:ph type="body" sz="quarter" idx="3"/>
          </p:nvPr>
        </p:nvSpPr>
        <p:spPr>
          <a:ln>
            <a:solidFill>
              <a:schemeClr val="accent3"/>
            </a:solidFill>
          </a:ln>
        </p:spPr>
        <p:txBody>
          <a:bodyPr/>
          <a:lstStyle/>
          <a:p>
            <a:r>
              <a:rPr lang="en-US" b="1" dirty="0" smtClean="0"/>
              <a:t>Contrast</a:t>
            </a:r>
            <a:endParaRPr lang="en-US" b="1" dirty="0"/>
          </a:p>
        </p:txBody>
      </p:sp>
      <p:sp>
        <p:nvSpPr>
          <p:cNvPr id="6" name="Content Placeholder 5"/>
          <p:cNvSpPr>
            <a:spLocks noGrp="1"/>
          </p:cNvSpPr>
          <p:nvPr>
            <p:ph sz="quarter" idx="4"/>
          </p:nvPr>
        </p:nvSpPr>
        <p:spPr>
          <a:ln>
            <a:solidFill>
              <a:schemeClr val="accent1"/>
            </a:solidFill>
          </a:ln>
        </p:spPr>
        <p:txBody>
          <a:bodyPr/>
          <a:lstStyle/>
          <a:p>
            <a:r>
              <a:rPr lang="en-US" b="1" dirty="0" smtClean="0"/>
              <a:t>Unlike traditional didactic approaches may be effective in delivering content efficiently, but retention rates may vary depending on the learners’ ability to actively engage with and internalize the information presented.</a:t>
            </a:r>
            <a:endParaRPr lang="en-US" b="1" dirty="0"/>
          </a:p>
        </p:txBody>
      </p:sp>
    </p:spTree>
    <p:extLst>
      <p:ext uri="{BB962C8B-B14F-4D97-AF65-F5344CB8AC3E}">
        <p14:creationId xmlns:p14="http://schemas.microsoft.com/office/powerpoint/2010/main" val="3474705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2"/>
            </a:solidFill>
          </a:ln>
        </p:spPr>
        <p:txBody>
          <a:bodyPr/>
          <a:lstStyle/>
          <a:p>
            <a:r>
              <a:rPr lang="en-US" dirty="0" smtClean="0"/>
              <a:t>                    </a:t>
            </a:r>
            <a:br>
              <a:rPr lang="en-US" dirty="0" smtClean="0"/>
            </a:br>
            <a:r>
              <a:rPr lang="en-US" dirty="0"/>
              <a:t> </a:t>
            </a:r>
            <a:r>
              <a:rPr lang="en-US" dirty="0" smtClean="0"/>
              <a:t>            </a:t>
            </a:r>
            <a:r>
              <a:rPr lang="en-US" dirty="0" smtClean="0">
                <a:ln w="0"/>
                <a:solidFill>
                  <a:schemeClr val="tx1"/>
                </a:solidFill>
                <a:effectLst>
                  <a:outerShdw blurRad="38100" dist="19050" dir="2700000" algn="tl" rotWithShape="0">
                    <a:schemeClr val="dk1">
                      <a:alpha val="40000"/>
                    </a:schemeClr>
                  </a:outerShdw>
                </a:effectLst>
              </a:rPr>
              <a:t>Cognitive Development</a:t>
            </a:r>
            <a:endParaRPr lang="en-US" dirty="0"/>
          </a:p>
        </p:txBody>
      </p:sp>
      <p:sp>
        <p:nvSpPr>
          <p:cNvPr id="3" name="Text Placeholder 2"/>
          <p:cNvSpPr>
            <a:spLocks noGrp="1"/>
          </p:cNvSpPr>
          <p:nvPr>
            <p:ph type="body" idx="1"/>
          </p:nvPr>
        </p:nvSpPr>
        <p:spPr>
          <a:ln>
            <a:solidFill>
              <a:schemeClr val="accent1"/>
            </a:solidFill>
          </a:ln>
        </p:spPr>
        <p:txBody>
          <a:bodyPr/>
          <a:lstStyle/>
          <a:p>
            <a:r>
              <a:rPr lang="en-US" b="1" dirty="0" smtClean="0"/>
              <a:t>Compare</a:t>
            </a:r>
            <a:endParaRPr lang="en-US" b="1" dirty="0"/>
          </a:p>
        </p:txBody>
      </p:sp>
      <p:sp>
        <p:nvSpPr>
          <p:cNvPr id="4" name="Content Placeholder 3"/>
          <p:cNvSpPr>
            <a:spLocks noGrp="1"/>
          </p:cNvSpPr>
          <p:nvPr>
            <p:ph sz="half" idx="2"/>
          </p:nvPr>
        </p:nvSpPr>
        <p:spPr>
          <a:ln>
            <a:solidFill>
              <a:schemeClr val="accent3"/>
            </a:solidFill>
          </a:ln>
        </p:spPr>
        <p:txBody>
          <a:bodyPr/>
          <a:lstStyle/>
          <a:p>
            <a:r>
              <a:rPr lang="en-US" b="1" dirty="0" smtClean="0"/>
              <a:t>Hands-on activities stimulate cognitive development by encouraging exploration, problem solving, and critical thinking skills. According to Vygotsky’s sociocultural theory (1978), hands-on experiences provide opportunities for children to scaffold their learning through interaction with materials and peers.</a:t>
            </a:r>
            <a:endParaRPr lang="en-US" b="1" dirty="0"/>
          </a:p>
        </p:txBody>
      </p:sp>
      <p:sp>
        <p:nvSpPr>
          <p:cNvPr id="5" name="Text Placeholder 4"/>
          <p:cNvSpPr>
            <a:spLocks noGrp="1"/>
          </p:cNvSpPr>
          <p:nvPr>
            <p:ph type="body" sz="quarter" idx="3"/>
          </p:nvPr>
        </p:nvSpPr>
        <p:spPr>
          <a:ln>
            <a:solidFill>
              <a:schemeClr val="accent1"/>
            </a:solidFill>
          </a:ln>
        </p:spPr>
        <p:txBody>
          <a:bodyPr/>
          <a:lstStyle/>
          <a:p>
            <a:r>
              <a:rPr lang="en-US" b="1" dirty="0" smtClean="0"/>
              <a:t>Contrast</a:t>
            </a:r>
            <a:endParaRPr lang="en-US" b="1" dirty="0"/>
          </a:p>
        </p:txBody>
      </p:sp>
      <p:sp>
        <p:nvSpPr>
          <p:cNvPr id="6" name="Content Placeholder 5"/>
          <p:cNvSpPr>
            <a:spLocks noGrp="1"/>
          </p:cNvSpPr>
          <p:nvPr>
            <p:ph sz="quarter" idx="4"/>
          </p:nvPr>
        </p:nvSpPr>
        <p:spPr>
          <a:ln>
            <a:solidFill>
              <a:schemeClr val="accent3"/>
            </a:solidFill>
          </a:ln>
        </p:spPr>
        <p:txBody>
          <a:bodyPr/>
          <a:lstStyle/>
          <a:p>
            <a:r>
              <a:rPr lang="en-US" b="1" dirty="0" smtClean="0"/>
              <a:t>Unlike traditional didactic approach may focus more on transmitting information rather than fostering cognitive development, although they can still be valuable for building foundational knowledge.</a:t>
            </a:r>
            <a:endParaRPr lang="en-US" b="1" dirty="0"/>
          </a:p>
        </p:txBody>
      </p:sp>
    </p:spTree>
    <p:extLst>
      <p:ext uri="{BB962C8B-B14F-4D97-AF65-F5344CB8AC3E}">
        <p14:creationId xmlns:p14="http://schemas.microsoft.com/office/powerpoint/2010/main" val="3799973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654" y="750607"/>
            <a:ext cx="7961745" cy="4708981"/>
          </a:xfrm>
          <a:prstGeom prst="rect">
            <a:avLst/>
          </a:prstGeom>
          <a:noFill/>
        </p:spPr>
        <p:txBody>
          <a:bodyPr wrap="squar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Environment to construct knowledge and understanding. This approach</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ecognizes that children learn best when they are actively engaged.</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And have opportunities to make connections between their experiences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and new information. But, as Paul Ramsden (2003,113) reminds us: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“students activity does not itself imply that learning will take place.” There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are plenty of examples of students busily undertaking tasks but with little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resulting. The key to effective learning is well designed active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825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3"/>
            </a:solidFill>
          </a:ln>
        </p:spPr>
        <p:txBody>
          <a:bodyPr/>
          <a:lstStyle/>
          <a:p>
            <a:r>
              <a:rPr lang="en-US" dirty="0" smtClean="0"/>
              <a:t/>
            </a:r>
            <a:br>
              <a:rPr lang="en-US" dirty="0" smtClean="0"/>
            </a:br>
            <a:r>
              <a:rPr lang="en-US" dirty="0"/>
              <a:t> </a:t>
            </a:r>
            <a:r>
              <a:rPr lang="en-US" dirty="0" smtClean="0"/>
              <a:t>              </a:t>
            </a:r>
            <a:r>
              <a:rPr lang="en-US" dirty="0" smtClean="0">
                <a:ln w="0"/>
                <a:solidFill>
                  <a:schemeClr val="tx1"/>
                </a:solidFill>
                <a:effectLst>
                  <a:outerShdw blurRad="38100" dist="19050" dir="2700000" algn="tl" rotWithShape="0">
                    <a:schemeClr val="dk1">
                      <a:alpha val="40000"/>
                    </a:schemeClr>
                  </a:outerShdw>
                </a:effectLst>
              </a:rPr>
              <a:t>Individual Differences</a:t>
            </a:r>
            <a:endParaRPr lang="en-US" dirty="0"/>
          </a:p>
        </p:txBody>
      </p:sp>
      <p:sp>
        <p:nvSpPr>
          <p:cNvPr id="3" name="Text Placeholder 2"/>
          <p:cNvSpPr>
            <a:spLocks noGrp="1"/>
          </p:cNvSpPr>
          <p:nvPr>
            <p:ph type="body" idx="1"/>
          </p:nvPr>
        </p:nvSpPr>
        <p:spPr>
          <a:ln>
            <a:solidFill>
              <a:schemeClr val="accent2"/>
            </a:solidFill>
          </a:ln>
        </p:spPr>
        <p:txBody>
          <a:bodyPr/>
          <a:lstStyle/>
          <a:p>
            <a:r>
              <a:rPr lang="en-US" b="1" dirty="0" smtClean="0"/>
              <a:t>Compare</a:t>
            </a:r>
            <a:endParaRPr lang="en-US" b="1" dirty="0"/>
          </a:p>
        </p:txBody>
      </p:sp>
      <p:sp>
        <p:nvSpPr>
          <p:cNvPr id="4" name="Content Placeholder 3"/>
          <p:cNvSpPr>
            <a:spLocks noGrp="1"/>
          </p:cNvSpPr>
          <p:nvPr>
            <p:ph sz="half" idx="2"/>
          </p:nvPr>
        </p:nvSpPr>
        <p:spPr>
          <a:ln>
            <a:solidFill>
              <a:schemeClr val="accent3"/>
            </a:solidFill>
          </a:ln>
        </p:spPr>
        <p:txBody>
          <a:bodyPr/>
          <a:lstStyle/>
          <a:p>
            <a:r>
              <a:rPr lang="en-US" b="1" dirty="0" smtClean="0"/>
              <a:t>Hands-on activities can accommodate diverse learning styles and abilities by allowing children to learn at their own pace and through various modalities. Research by Dunn and Dunn (1978) emphasizes the importance of considering individual differences in learning preferences.</a:t>
            </a:r>
            <a:endParaRPr lang="en-US" b="1" dirty="0"/>
          </a:p>
        </p:txBody>
      </p:sp>
      <p:sp>
        <p:nvSpPr>
          <p:cNvPr id="5" name="Text Placeholder 4"/>
          <p:cNvSpPr>
            <a:spLocks noGrp="1"/>
          </p:cNvSpPr>
          <p:nvPr>
            <p:ph type="body" sz="quarter" idx="3"/>
          </p:nvPr>
        </p:nvSpPr>
        <p:spPr>
          <a:ln>
            <a:solidFill>
              <a:schemeClr val="accent3"/>
            </a:solidFill>
          </a:ln>
        </p:spPr>
        <p:txBody>
          <a:bodyPr/>
          <a:lstStyle/>
          <a:p>
            <a:r>
              <a:rPr lang="en-US" b="1" dirty="0" smtClean="0"/>
              <a:t>Contrast</a:t>
            </a:r>
            <a:endParaRPr lang="en-US" b="1" dirty="0"/>
          </a:p>
        </p:txBody>
      </p:sp>
      <p:sp>
        <p:nvSpPr>
          <p:cNvPr id="6" name="Content Placeholder 5"/>
          <p:cNvSpPr>
            <a:spLocks noGrp="1"/>
          </p:cNvSpPr>
          <p:nvPr>
            <p:ph sz="quarter" idx="4"/>
          </p:nvPr>
        </p:nvSpPr>
        <p:spPr>
          <a:ln>
            <a:solidFill>
              <a:schemeClr val="accent2"/>
            </a:solidFill>
          </a:ln>
        </p:spPr>
        <p:txBody>
          <a:bodyPr/>
          <a:lstStyle/>
          <a:p>
            <a:r>
              <a:rPr lang="en-US" b="1" dirty="0" smtClean="0"/>
              <a:t>While traditional didactic approaches may not cater to the diverse needs of learners as effectively, as they often follow a one-size fits all approach to instruction.</a:t>
            </a:r>
          </a:p>
          <a:p>
            <a:endParaRPr lang="en-US" b="1" dirty="0"/>
          </a:p>
        </p:txBody>
      </p:sp>
    </p:spTree>
    <p:extLst>
      <p:ext uri="{BB962C8B-B14F-4D97-AF65-F5344CB8AC3E}">
        <p14:creationId xmlns:p14="http://schemas.microsoft.com/office/powerpoint/2010/main" val="3229270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5750" y="307263"/>
            <a:ext cx="2074607" cy="646331"/>
          </a:xfrm>
          <a:prstGeom prst="rect">
            <a:avLst/>
          </a:prstGeom>
          <a:solidFill>
            <a:schemeClr val="accent3">
              <a:lumMod val="20000"/>
              <a:lumOff val="80000"/>
            </a:schemeClr>
          </a:solidFill>
        </p:spPr>
        <p:txBody>
          <a:bodyPr wrap="none" lIns="91440" tIns="45720" rIns="91440" bIns="45720">
            <a:spAutoFit/>
          </a:bodyPr>
          <a:lstStyle/>
          <a:p>
            <a:pPr algn="ctr"/>
            <a:r>
              <a:rPr lang="en-US" sz="3600" dirty="0" smtClean="0">
                <a:ln w="0"/>
                <a:effectLst>
                  <a:outerShdw blurRad="38100" dist="19050" dir="2700000" algn="tl" rotWithShape="0">
                    <a:schemeClr val="dk1">
                      <a:alpha val="40000"/>
                    </a:schemeClr>
                  </a:outerShdw>
                </a:effectLst>
              </a:rPr>
              <a:t>Summary</a:t>
            </a:r>
            <a:endParaRPr lang="en-US" sz="3600" b="0" cap="none" spc="0" dirty="0">
              <a:ln w="0"/>
              <a:solidFill>
                <a:schemeClr val="tx1"/>
              </a:solidFill>
              <a:effectLst>
                <a:outerShdw blurRad="38100" dist="19050" dir="2700000" algn="tl" rotWithShape="0">
                  <a:schemeClr val="dk1">
                    <a:alpha val="40000"/>
                  </a:schemeClr>
                </a:outerShdw>
              </a:effectLst>
            </a:endParaRPr>
          </a:p>
        </p:txBody>
      </p:sp>
      <p:sp>
        <p:nvSpPr>
          <p:cNvPr id="3" name="Rectangle 2"/>
          <p:cNvSpPr/>
          <p:nvPr/>
        </p:nvSpPr>
        <p:spPr>
          <a:xfrm>
            <a:off x="396155" y="953594"/>
            <a:ext cx="8984191" cy="5632311"/>
          </a:xfrm>
          <a:prstGeom prst="rect">
            <a:avLst/>
          </a:prstGeom>
          <a:noFill/>
        </p:spPr>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As educators we cannot over emphasize the fact that hands-on learning experiences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re more engaging than traditional learning experiences. This hands-on learning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art of the process gives students a chance to learn through completing a task.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Kindergarteners can take in the sound, touch, smell, sight and sometimes even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aste of what they are learning about. Engaging the senses also known as (sensory</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helps them to make even more connections than what they might make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han reading a book alone. These connections are both cognitively and in real life.</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All of those connections formed during the hands-on experiences help them to </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ommit their new learning to memory. For e.g. using play dough and shapes to make</a:t>
            </a:r>
          </a:p>
          <a:p>
            <a:pPr algn="ct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letters and to spell words.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6373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485" y="353444"/>
            <a:ext cx="2396810" cy="646331"/>
          </a:xfrm>
          <a:prstGeom prst="rect">
            <a:avLst/>
          </a:prstGeom>
          <a:solidFill>
            <a:schemeClr val="accent3">
              <a:lumMod val="40000"/>
              <a:lumOff val="60000"/>
            </a:schemeClr>
          </a:solidFill>
        </p:spPr>
        <p:txBody>
          <a:bodyPr wrap="none" lIns="91440" tIns="45720" rIns="91440" bIns="45720">
            <a:spAutoFit/>
          </a:bodyPr>
          <a:lstStyle/>
          <a:p>
            <a:pPr algn="ctr"/>
            <a:r>
              <a:rPr lang="en-US" sz="3600" dirty="0" smtClean="0">
                <a:ln w="0"/>
                <a:effectLst>
                  <a:outerShdw blurRad="38100" dist="19050" dir="2700000" algn="tl" rotWithShape="0">
                    <a:schemeClr val="dk1">
                      <a:alpha val="40000"/>
                    </a:schemeClr>
                  </a:outerShdw>
                </a:effectLst>
              </a:rPr>
              <a:t>Conclusion</a:t>
            </a:r>
            <a:endParaRPr lang="en-US" sz="3600" b="0" cap="none" spc="0" dirty="0">
              <a:ln w="0"/>
              <a:solidFill>
                <a:schemeClr val="tx1"/>
              </a:solidFill>
              <a:effectLst>
                <a:outerShdw blurRad="38100" dist="19050" dir="2700000" algn="tl" rotWithShape="0">
                  <a:schemeClr val="dk1">
                    <a:alpha val="40000"/>
                  </a:schemeClr>
                </a:outerShdw>
              </a:effectLst>
            </a:endParaRPr>
          </a:p>
        </p:txBody>
      </p:sp>
      <p:sp>
        <p:nvSpPr>
          <p:cNvPr id="3" name="Rectangle 2"/>
          <p:cNvSpPr/>
          <p:nvPr/>
        </p:nvSpPr>
        <p:spPr>
          <a:xfrm>
            <a:off x="749168" y="1443335"/>
            <a:ext cx="8606267" cy="4093428"/>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In concluding, While both hands-on activities and traditional didactic approaches</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ave their merits. Hand-on activities tend to be more effective in promoting</a:t>
            </a:r>
          </a:p>
          <a:p>
            <a:pPr algn="ctr"/>
            <a:endPar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ngagement,  retention, cognitive development and accommodating individual</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Differences among young learners in early childhood education. However, </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balanced approach which incorporates elements of both methodologies</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m</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ay be optimal for addressing the diverse needs of learners and maximizing</a:t>
            </a:r>
          </a:p>
          <a:p>
            <a:pPr algn="ct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Learning outcomes.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079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3383" y="418099"/>
            <a:ext cx="2513380" cy="646331"/>
          </a:xfrm>
          <a:prstGeom prst="rect">
            <a:avLst/>
          </a:prstGeom>
          <a:solidFill>
            <a:schemeClr val="accent4">
              <a:lumMod val="20000"/>
              <a:lumOff val="80000"/>
            </a:schemeClr>
          </a:solidFill>
        </p:spPr>
        <p:txBody>
          <a:bodyPr wrap="none" lIns="91440" tIns="45720" rIns="91440" bIns="45720">
            <a:spAutoFit/>
          </a:bodyPr>
          <a:lstStyle/>
          <a:p>
            <a:pPr algn="ctr"/>
            <a:r>
              <a:rPr lang="en-US" sz="36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Bibliography</a:t>
            </a:r>
            <a:endParaRPr lang="en-US" sz="36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702433" y="1397245"/>
            <a:ext cx="8672476" cy="923330"/>
          </a:xfrm>
          <a:prstGeom prst="rect">
            <a:avLst/>
          </a:prstGeom>
        </p:spPr>
        <p:txBody>
          <a:bodyPr wrap="square">
            <a:spAutoFit/>
          </a:bodyPr>
          <a:lstStyle/>
          <a:p>
            <a:r>
              <a:rPr lang="en-US" dirty="0" err="1">
                <a:latin typeface="Times New Roman" panose="02020603050405020304" pitchFamily="18" charset="0"/>
                <a:ea typeface="Times New Roman" panose="02020603050405020304" pitchFamily="18" charset="0"/>
              </a:rPr>
              <a:t>Entwistle</a:t>
            </a:r>
            <a:r>
              <a:rPr lang="en-US" dirty="0">
                <a:latin typeface="Times New Roman" panose="02020603050405020304" pitchFamily="18" charset="0"/>
                <a:ea typeface="Times New Roman" panose="02020603050405020304" pitchFamily="18" charset="0"/>
              </a:rPr>
              <a:t>, N. (1997). Contrasting Perspectives on Learning. In The Experience of Learning. Implications for Teaching and Studying in Higher Education. </a:t>
            </a:r>
            <a:r>
              <a:rPr lang="en-US" dirty="0" err="1">
                <a:latin typeface="Times New Roman" panose="02020603050405020304" pitchFamily="18" charset="0"/>
                <a:ea typeface="Times New Roman" panose="02020603050405020304" pitchFamily="18" charset="0"/>
              </a:rPr>
              <a:t>Marton</a:t>
            </a:r>
            <a:r>
              <a:rPr lang="en-US" dirty="0">
                <a:latin typeface="Times New Roman" panose="02020603050405020304" pitchFamily="18" charset="0"/>
                <a:ea typeface="Times New Roman" panose="02020603050405020304" pitchFamily="18" charset="0"/>
              </a:rPr>
              <a:t>, F., </a:t>
            </a:r>
            <a:r>
              <a:rPr lang="en-US" dirty="0" err="1">
                <a:latin typeface="Times New Roman" panose="02020603050405020304" pitchFamily="18" charset="0"/>
                <a:ea typeface="Times New Roman" panose="02020603050405020304" pitchFamily="18" charset="0"/>
              </a:rPr>
              <a:t>Hounsell</a:t>
            </a:r>
            <a:r>
              <a:rPr lang="en-US" dirty="0">
                <a:latin typeface="Times New Roman" panose="02020603050405020304" pitchFamily="18" charset="0"/>
                <a:ea typeface="Times New Roman" panose="02020603050405020304" pitchFamily="18" charset="0"/>
              </a:rPr>
              <a:t>, D. &amp; </a:t>
            </a:r>
            <a:r>
              <a:rPr lang="en-US" dirty="0" err="1">
                <a:latin typeface="Times New Roman" panose="02020603050405020304" pitchFamily="18" charset="0"/>
                <a:ea typeface="Times New Roman" panose="02020603050405020304" pitchFamily="18" charset="0"/>
              </a:rPr>
              <a:t>Entwistle</a:t>
            </a:r>
            <a:r>
              <a:rPr lang="en-US" dirty="0">
                <a:latin typeface="Times New Roman" panose="02020603050405020304" pitchFamily="18" charset="0"/>
                <a:ea typeface="Times New Roman" panose="02020603050405020304" pitchFamily="18" charset="0"/>
              </a:rPr>
              <a:t>, W.J. (</a:t>
            </a:r>
            <a:r>
              <a:rPr lang="en-US" dirty="0" err="1">
                <a:latin typeface="Times New Roman" panose="02020603050405020304" pitchFamily="18" charset="0"/>
                <a:ea typeface="Times New Roman" panose="02020603050405020304" pitchFamily="18" charset="0"/>
              </a:rPr>
              <a:t>ed</a:t>
            </a:r>
            <a:r>
              <a:rPr lang="en-US" dirty="0">
                <a:latin typeface="Times New Roman" panose="02020603050405020304" pitchFamily="18" charset="0"/>
                <a:ea typeface="Times New Roman" panose="02020603050405020304" pitchFamily="18" charset="0"/>
              </a:rPr>
              <a:t>). 2nd Edition. Edinburgh: Scottish Academic Press. pp 3-22.</a:t>
            </a:r>
            <a:endParaRPr lang="en-US" sz="28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702433" y="2736073"/>
            <a:ext cx="8847967"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Fry, H., </a:t>
            </a:r>
            <a:r>
              <a:rPr lang="en-US" dirty="0" err="1">
                <a:latin typeface="Times New Roman" panose="02020603050405020304" pitchFamily="18" charset="0"/>
                <a:ea typeface="Times New Roman" panose="02020603050405020304" pitchFamily="18" charset="0"/>
              </a:rPr>
              <a:t>Ketteridge</a:t>
            </a:r>
            <a:r>
              <a:rPr lang="en-US" dirty="0">
                <a:latin typeface="Times New Roman" panose="02020603050405020304" pitchFamily="18" charset="0"/>
                <a:ea typeface="Times New Roman" panose="02020603050405020304" pitchFamily="18" charset="0"/>
              </a:rPr>
              <a:t>, S. &amp; Marshall, S. (2003) (</a:t>
            </a:r>
            <a:r>
              <a:rPr lang="en-US" dirty="0" err="1">
                <a:latin typeface="Times New Roman" panose="02020603050405020304" pitchFamily="18" charset="0"/>
                <a:ea typeface="Times New Roman" panose="02020603050405020304" pitchFamily="18" charset="0"/>
              </a:rPr>
              <a:t>Eds</a:t>
            </a:r>
            <a:r>
              <a:rPr lang="en-US" dirty="0">
                <a:latin typeface="Times New Roman" panose="02020603050405020304" pitchFamily="18" charset="0"/>
                <a:ea typeface="Times New Roman" panose="02020603050405020304" pitchFamily="18" charset="0"/>
              </a:rPr>
              <a:t>). A Handbook for Teaching &amp; Learning in Higher Education. Enhancing Academic Practice. 2nd Edition, London: </a:t>
            </a:r>
            <a:r>
              <a:rPr lang="en-US" dirty="0" err="1">
                <a:latin typeface="Times New Roman" panose="02020603050405020304" pitchFamily="18" charset="0"/>
                <a:ea typeface="Times New Roman" panose="02020603050405020304" pitchFamily="18" charset="0"/>
              </a:rPr>
              <a:t>Kogan</a:t>
            </a:r>
            <a:r>
              <a:rPr lang="en-US" dirty="0">
                <a:latin typeface="Times New Roman" panose="02020603050405020304" pitchFamily="18" charset="0"/>
                <a:ea typeface="Times New Roman" panose="02020603050405020304" pitchFamily="18" charset="0"/>
              </a:rPr>
              <a:t> Page. pp. 9-26. </a:t>
            </a:r>
            <a:endParaRPr lang="en-US" sz="28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411760" y="3797902"/>
            <a:ext cx="9429312" cy="646331"/>
          </a:xfrm>
          <a:prstGeom prst="rect">
            <a:avLst/>
          </a:prstGeom>
          <a:noFill/>
        </p:spPr>
        <p:txBody>
          <a:bodyPr wrap="square" lIns="91440" tIns="45720" rIns="91440" bIns="45720">
            <a:spAutoFit/>
          </a:bodyPr>
          <a:lstStyle/>
          <a:p>
            <a:pPr algn="ctr"/>
            <a:r>
              <a:rPr lang="en-US"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Brook field, S.D. (1987). Developing Critical Thinkers Challenging Adults to Explore Alternative</a:t>
            </a:r>
          </a:p>
          <a:p>
            <a:pPr algn="ctr"/>
            <a:r>
              <a:rPr lang="en-US"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Ways of Thinking and Acting. California Open University Press</a:t>
            </a:r>
            <a:r>
              <a:rPr lang="en-US"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 pp. 1-51</a:t>
            </a:r>
            <a:endParaRPr lang="en-US"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702433" y="4859731"/>
            <a:ext cx="7998690" cy="923330"/>
          </a:xfrm>
          <a:prstGeom prst="rect">
            <a:avLst/>
          </a:prstGeom>
        </p:spPr>
        <p:txBody>
          <a:bodyPr wrap="square">
            <a:spAutoFit/>
          </a:bodyPr>
          <a:lstStyle/>
          <a:p>
            <a:r>
              <a:rPr lang="en-US" dirty="0">
                <a:solidFill>
                  <a:srgbClr val="333333"/>
                </a:solidFill>
                <a:latin typeface="Arial" panose="020B0604020202020204" pitchFamily="34" charset="0"/>
                <a:ea typeface="Calibri" panose="020F0502020204030204" pitchFamily="34" charset="0"/>
              </a:rPr>
              <a:t>Mayer F. S., Frantz C. M., </a:t>
            </a:r>
            <a:r>
              <a:rPr lang="en-US" dirty="0" err="1">
                <a:solidFill>
                  <a:srgbClr val="333333"/>
                </a:solidFill>
                <a:latin typeface="Arial" panose="020B0604020202020204" pitchFamily="34" charset="0"/>
                <a:ea typeface="Calibri" panose="020F0502020204030204" pitchFamily="34" charset="0"/>
              </a:rPr>
              <a:t>Bruehlman-Senecal</a:t>
            </a:r>
            <a:r>
              <a:rPr lang="en-US" dirty="0">
                <a:solidFill>
                  <a:srgbClr val="333333"/>
                </a:solidFill>
                <a:latin typeface="Arial" panose="020B0604020202020204" pitchFamily="34" charset="0"/>
                <a:ea typeface="Calibri" panose="020F0502020204030204" pitchFamily="34" charset="0"/>
              </a:rPr>
              <a:t> E., </a:t>
            </a:r>
            <a:r>
              <a:rPr lang="en-US" dirty="0" err="1">
                <a:solidFill>
                  <a:srgbClr val="333333"/>
                </a:solidFill>
                <a:latin typeface="Arial" panose="020B0604020202020204" pitchFamily="34" charset="0"/>
                <a:ea typeface="Calibri" panose="020F0502020204030204" pitchFamily="34" charset="0"/>
              </a:rPr>
              <a:t>Dolliver</a:t>
            </a:r>
            <a:r>
              <a:rPr lang="en-US" dirty="0">
                <a:solidFill>
                  <a:srgbClr val="333333"/>
                </a:solidFill>
                <a:latin typeface="Arial" panose="020B0604020202020204" pitchFamily="34" charset="0"/>
                <a:ea typeface="Calibri" panose="020F0502020204030204" pitchFamily="34" charset="0"/>
              </a:rPr>
              <a:t> K. (2009). Why is nature beneficial? The role of connectedness to nature. </a:t>
            </a:r>
            <a:r>
              <a:rPr lang="en-US" i="1" dirty="0">
                <a:solidFill>
                  <a:srgbClr val="333333"/>
                </a:solidFill>
                <a:latin typeface="Arial" panose="020B0604020202020204" pitchFamily="34" charset="0"/>
                <a:ea typeface="Calibri" panose="020F0502020204030204" pitchFamily="34" charset="0"/>
              </a:rPr>
              <a:t>Environment and Behavior</a:t>
            </a:r>
            <a:r>
              <a:rPr lang="en-US" dirty="0">
                <a:solidFill>
                  <a:srgbClr val="333333"/>
                </a:solidFill>
                <a:latin typeface="Arial" panose="020B0604020202020204" pitchFamily="34" charset="0"/>
                <a:ea typeface="Calibri" panose="020F0502020204030204" pitchFamily="34" charset="0"/>
              </a:rPr>
              <a:t>, 41(5), 607–643. </a:t>
            </a:r>
            <a:r>
              <a:rPr lang="en-US" u="sng" dirty="0">
                <a:solidFill>
                  <a:srgbClr val="006ACC"/>
                </a:solidFill>
                <a:latin typeface="Arial" panose="020B0604020202020204" pitchFamily="34" charset="0"/>
                <a:ea typeface="Calibri" panose="020F0502020204030204" pitchFamily="34" charset="0"/>
                <a:cs typeface="Times New Roman" panose="02020603050405020304" pitchFamily="18" charset="0"/>
                <a:hlinkClick r:id="rId2"/>
              </a:rPr>
              <a:t>https://doi.org/10.1177/0013916508319745</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76130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2873" y="843063"/>
            <a:ext cx="8128000" cy="923330"/>
          </a:xfrm>
          <a:prstGeom prst="rect">
            <a:avLst/>
          </a:prstGeom>
        </p:spPr>
        <p:txBody>
          <a:bodyPr wrap="square">
            <a:spAutoFit/>
          </a:bodyPr>
          <a:lstStyle/>
          <a:p>
            <a:r>
              <a:rPr lang="en-US" dirty="0">
                <a:solidFill>
                  <a:srgbClr val="0D0D0D"/>
                </a:solidFill>
                <a:latin typeface="Segoe UI" panose="020B0502040204020203" pitchFamily="34" charset="0"/>
                <a:ea typeface="Times New Roman" panose="02020603050405020304" pitchFamily="18" charset="0"/>
              </a:rPr>
              <a:t>Piaget, J. (1964). Development and learning. In R. E. Ripple &amp; V. N. Rockcastle (Eds.), Piaget rediscovered: A report of the conference on cognitive studies and curriculum development (pp. 7-20). Ithaca, NY: Cornell University Press.</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006765" y="2607163"/>
            <a:ext cx="8128000" cy="923330"/>
          </a:xfrm>
          <a:prstGeom prst="rect">
            <a:avLst/>
          </a:prstGeom>
        </p:spPr>
        <p:txBody>
          <a:bodyPr wrap="square">
            <a:spAutoFit/>
          </a:bodyPr>
          <a:lstStyle/>
          <a:p>
            <a:r>
              <a:rPr lang="en-US" sz="1600" dirty="0">
                <a:solidFill>
                  <a:srgbClr val="0D0D0D"/>
                </a:solidFill>
                <a:latin typeface="Calibri" panose="020F0502020204030204" pitchFamily="34" charset="0"/>
                <a:ea typeface="Calibri" panose="020F0502020204030204" pitchFamily="34" charset="0"/>
                <a:cs typeface="Calibri" panose="020F0502020204030204" pitchFamily="34" charset="0"/>
              </a:rPr>
              <a:t>Vygotsky, L. S. (1978). </a:t>
            </a:r>
            <a:r>
              <a:rPr lang="en-US" i="1" dirty="0">
                <a:latin typeface="Segoe UI" panose="020B0502040204020203" pitchFamily="34" charset="0"/>
                <a:ea typeface="Times New Roman" panose="02020603050405020304" pitchFamily="18" charset="0"/>
              </a:rPr>
              <a:t>Mind in Society: The Development of Higher Psychological Processes</a:t>
            </a:r>
            <a:r>
              <a:rPr lang="en-US" dirty="0">
                <a:latin typeface="Times New Roman" panose="02020603050405020304" pitchFamily="18" charset="0"/>
                <a:ea typeface="Times New Roman" panose="02020603050405020304" pitchFamily="18" charset="0"/>
              </a:rPr>
              <a:t>. Harvard University Press. (Original work published in 1930s and posthumously translated and compiled)</a:t>
            </a:r>
            <a:endParaRPr lang="en-US"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965202" y="4676016"/>
            <a:ext cx="8211126" cy="584775"/>
          </a:xfrm>
          <a:prstGeom prst="rect">
            <a:avLst/>
          </a:prstGeom>
        </p:spPr>
        <p:txBody>
          <a:bodyPr wrap="square">
            <a:spAutoFit/>
          </a:bodyPr>
          <a:lstStyle/>
          <a:p>
            <a:r>
              <a:rPr lang="en-US" sz="1600" dirty="0">
                <a:solidFill>
                  <a:srgbClr val="0D0D0D"/>
                </a:solidFill>
                <a:latin typeface="Segoe UI" panose="020B0502040204020203" pitchFamily="34" charset="0"/>
                <a:ea typeface="Times New Roman" panose="02020603050405020304" pitchFamily="18" charset="0"/>
              </a:rPr>
              <a:t>Dunn, R., &amp; Dunn, K. (1978). On individual differences. Journal of Educational Psychology, 70(1), 33-39.</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11030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284173">
            <a:off x="2013066" y="2105032"/>
            <a:ext cx="6267620" cy="1446550"/>
          </a:xfrm>
          <a:prstGeom prst="rect">
            <a:avLst/>
          </a:prstGeom>
          <a:noFill/>
        </p:spPr>
        <p:txBody>
          <a:bodyPr wrap="square" lIns="91440" tIns="45720" rIns="91440" bIns="45720">
            <a:spAutoFit/>
          </a:bodyPr>
          <a:lstStyle/>
          <a:p>
            <a:pPr algn="ctr"/>
            <a:r>
              <a:rPr lang="en-US" sz="8800" b="1" dirty="0" smtClean="0">
                <a:ln w="22225">
                  <a:solidFill>
                    <a:schemeClr val="accent1"/>
                  </a:solidFill>
                  <a:prstDash val="solid"/>
                </a:ln>
                <a:solidFill>
                  <a:schemeClr val="accent3"/>
                </a:solidFill>
              </a:rPr>
              <a:t>Thank You!</a:t>
            </a:r>
            <a:endParaRPr lang="en-US" sz="8800" b="1" cap="none" spc="0" dirty="0">
              <a:ln w="22225">
                <a:solidFill>
                  <a:schemeClr val="accent1"/>
                </a:solidFill>
                <a:prstDash val="solid"/>
              </a:ln>
              <a:solidFill>
                <a:schemeClr val="accent3"/>
              </a:solidFill>
              <a:effectLst/>
            </a:endParaRPr>
          </a:p>
        </p:txBody>
      </p:sp>
    </p:spTree>
    <p:extLst>
      <p:ext uri="{BB962C8B-B14F-4D97-AF65-F5344CB8AC3E}">
        <p14:creationId xmlns:p14="http://schemas.microsoft.com/office/powerpoint/2010/main" val="295929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5666" y="353444"/>
            <a:ext cx="8662297" cy="3416320"/>
          </a:xfrm>
          <a:prstGeom prst="rect">
            <a:avLst/>
          </a:prstGeom>
          <a:noFill/>
          <a:ln>
            <a:solidFill>
              <a:schemeClr val="bg2"/>
            </a:solidFill>
          </a:ln>
        </p:spPr>
        <p:txBody>
          <a:bodyPr wrap="squar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Significance of Active</a:t>
            </a:r>
          </a:p>
          <a:p>
            <a:pPr algn="ctr"/>
            <a:r>
              <a:rPr lang="en-US" sz="5400" dirty="0">
                <a:ln w="0"/>
                <a:effectLst>
                  <a:outerShdw blurRad="38100" dist="19050" dir="2700000" algn="tl" rotWithShape="0">
                    <a:schemeClr val="dk1">
                      <a:alpha val="40000"/>
                    </a:schemeClr>
                  </a:outerShdw>
                </a:effectLst>
              </a:rPr>
              <a:t>L</a:t>
            </a:r>
            <a:r>
              <a:rPr lang="en-US" sz="5400" dirty="0" smtClean="0">
                <a:ln w="0"/>
                <a:effectLst>
                  <a:outerShdw blurRad="38100" dist="19050" dir="2700000" algn="tl" rotWithShape="0">
                    <a:schemeClr val="dk1">
                      <a:alpha val="40000"/>
                    </a:schemeClr>
                  </a:outerShdw>
                </a:effectLst>
              </a:rPr>
              <a:t>earning </a:t>
            </a:r>
          </a:p>
          <a:p>
            <a:pPr algn="ctr"/>
            <a:r>
              <a:rPr lang="en-US" sz="5400" dirty="0">
                <a:ln w="0"/>
                <a:effectLst>
                  <a:outerShdw blurRad="38100" dist="19050" dir="2700000" algn="tl" rotWithShape="0">
                    <a:schemeClr val="dk1">
                      <a:alpha val="40000"/>
                    </a:schemeClr>
                  </a:outerShdw>
                </a:effectLst>
              </a:rPr>
              <a:t>i</a:t>
            </a:r>
            <a:r>
              <a:rPr lang="en-US" sz="5400" dirty="0" smtClean="0">
                <a:ln w="0"/>
                <a:effectLst>
                  <a:outerShdw blurRad="38100" dist="19050" dir="2700000" algn="tl" rotWithShape="0">
                    <a:schemeClr val="dk1">
                      <a:alpha val="40000"/>
                    </a:schemeClr>
                  </a:outerShdw>
                </a:effectLst>
              </a:rPr>
              <a:t>n Fostering </a:t>
            </a:r>
            <a:r>
              <a:rPr lang="en-US" sz="5400" dirty="0">
                <a:ln w="0"/>
                <a:effectLst>
                  <a:outerShdw blurRad="38100" dist="19050" dir="2700000" algn="tl" rotWithShape="0">
                    <a:schemeClr val="dk1">
                      <a:alpha val="40000"/>
                    </a:schemeClr>
                  </a:outerShdw>
                </a:effectLst>
              </a:rPr>
              <a:t>C</a:t>
            </a:r>
            <a:r>
              <a:rPr lang="en-US" sz="5400" dirty="0" smtClean="0">
                <a:ln w="0"/>
                <a:effectLst>
                  <a:outerShdw blurRad="38100" dist="19050" dir="2700000" algn="tl" rotWithShape="0">
                    <a:schemeClr val="dk1">
                      <a:alpha val="40000"/>
                    </a:schemeClr>
                  </a:outerShdw>
                </a:effectLst>
              </a:rPr>
              <a:t>ognitive </a:t>
            </a:r>
          </a:p>
          <a:p>
            <a:pPr algn="ctr"/>
            <a:r>
              <a:rPr lang="en-US" sz="5400" dirty="0">
                <a:ln w="0"/>
                <a:effectLst>
                  <a:outerShdw blurRad="38100" dist="19050" dir="2700000" algn="tl" rotWithShape="0">
                    <a:schemeClr val="dk1">
                      <a:alpha val="40000"/>
                    </a:schemeClr>
                  </a:outerShdw>
                </a:effectLst>
              </a:rPr>
              <a:t>D</a:t>
            </a:r>
            <a:r>
              <a:rPr lang="en-US" sz="5400" dirty="0" smtClean="0">
                <a:ln w="0"/>
                <a:effectLst>
                  <a:outerShdw blurRad="38100" dist="19050" dir="2700000" algn="tl" rotWithShape="0">
                    <a:schemeClr val="dk1">
                      <a:alpha val="40000"/>
                    </a:schemeClr>
                  </a:outerShdw>
                </a:effectLst>
              </a:rPr>
              <a:t>evelopment</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a:off x="1859166" y="3769764"/>
            <a:ext cx="5954797"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5" name="Picture 4" descr="Problem-Solving Strategies | Mathcuriou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1236" y="3769764"/>
            <a:ext cx="5163128" cy="2326236"/>
          </a:xfrm>
          <a:prstGeom prst="rect">
            <a:avLst/>
          </a:prstGeom>
          <a:ln>
            <a:solidFill>
              <a:schemeClr val="accent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55366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018" y="198076"/>
            <a:ext cx="7278253" cy="707886"/>
          </a:xfrm>
          <a:prstGeom prst="rect">
            <a:avLst/>
          </a:prstGeom>
          <a:solidFill>
            <a:schemeClr val="accent2">
              <a:lumMod val="20000"/>
              <a:lumOff val="80000"/>
            </a:schemeClr>
          </a:solidFill>
        </p:spPr>
        <p:txBody>
          <a:bodyPr wrap="square" lIns="91440" tIns="45720" rIns="91440" bIns="45720">
            <a:spAutoFit/>
          </a:bodyPr>
          <a:lstStyle/>
          <a:p>
            <a:pPr algn="ct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Significance of active learning in fostering cognitive development </a:t>
            </a:r>
            <a:endParaRPr lang="en-US" sz="20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a:p>
            <a:pPr algn="ctr"/>
            <a:endParaRPr lang="en-US" sz="20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144606" y="1240135"/>
            <a:ext cx="6699539" cy="1938992"/>
          </a:xfrm>
          <a:prstGeom prst="rect">
            <a:avLst/>
          </a:prstGeom>
          <a:noFill/>
          <a:ln>
            <a:solidFill>
              <a:schemeClr val="accent1"/>
            </a:solidFill>
          </a:ln>
        </p:spPr>
        <p:txBody>
          <a:bodyPr wrap="square" lIns="91440" tIns="45720" rIns="91440" bIns="45720">
            <a:spAutoFit/>
          </a:bodyPr>
          <a:lstStyle/>
          <a:p>
            <a:pPr algn="ctr"/>
            <a:r>
              <a:rPr lang="en-US" sz="2000" b="1" dirty="0" smtClean="0">
                <a:ln w="0"/>
                <a:solidFill>
                  <a:srgbClr val="FFFF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Promotes critical thinking: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Active learning encourages children to ask questions, solve problems and think critically about the world around them. By engaging into activities such as sorting objects, exploring cause and effect relationships, and making predictions, children develop essential cognitive skills like analysis and evaluation.</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6844145" y="1240135"/>
            <a:ext cx="2974110" cy="923330"/>
          </a:xfrm>
          <a:prstGeom prst="rect">
            <a:avLst/>
          </a:prstGeom>
          <a:noFill/>
        </p:spPr>
        <p:txBody>
          <a:bodyPr wrap="squar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 </a:t>
            </a: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8" name="Picture 7" descr="Kids learning in classroom stock vector. Illustration of student - 916947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3380" y="1845662"/>
            <a:ext cx="2854038" cy="24769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Rectangle 8"/>
          <p:cNvSpPr/>
          <p:nvPr/>
        </p:nvSpPr>
        <p:spPr>
          <a:xfrm>
            <a:off x="226124" y="4195771"/>
            <a:ext cx="6728858" cy="1938992"/>
          </a:xfrm>
          <a:prstGeom prst="rect">
            <a:avLst/>
          </a:prstGeom>
          <a:noFill/>
          <a:ln>
            <a:solidFill>
              <a:schemeClr val="accent5">
                <a:lumMod val="20000"/>
                <a:lumOff val="80000"/>
              </a:schemeClr>
            </a:solidFill>
          </a:ln>
        </p:spPr>
        <p:txBody>
          <a:bodyPr wrap="square" lIns="91440" tIns="45720" rIns="91440" bIns="45720">
            <a:spAutoFit/>
          </a:bodyPr>
          <a:lstStyle/>
          <a:p>
            <a:pPr algn="ctr"/>
            <a:r>
              <a:rPr lang="en-US" sz="2000" b="1" dirty="0" smtClean="0">
                <a:ln w="0"/>
                <a:solidFill>
                  <a:srgbClr val="FFFF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Enhances memory retention: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Hands-on experiences help children to better retain information. When they actively participate in learning activities, such as conducting experiments or creating art projects, they are more likely to remember what they have learnt compared to passive learning methods.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5333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8764" y="620713"/>
            <a:ext cx="6437745" cy="1938992"/>
          </a:xfrm>
          <a:prstGeom prst="rect">
            <a:avLst/>
          </a:prstGeom>
          <a:noFill/>
          <a:ln>
            <a:solidFill>
              <a:schemeClr val="accent4">
                <a:lumMod val="20000"/>
                <a:lumOff val="80000"/>
              </a:schemeClr>
            </a:solidFill>
          </a:ln>
        </p:spPr>
        <p:txBody>
          <a:bodyPr wrap="square" lIns="91440" tIns="45720" rIns="91440" bIns="45720">
            <a:spAutoFit/>
          </a:bodyPr>
          <a:lstStyle/>
          <a:p>
            <a:pPr algn="ctr"/>
            <a:r>
              <a:rPr lang="en-US" sz="2000" b="1" cap="none" spc="0" dirty="0" smtClean="0">
                <a:ln w="0"/>
                <a:solidFill>
                  <a:srgbClr val="FFFF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Supports language development: </a:t>
            </a:r>
            <a:r>
              <a:rPr lang="en-US" sz="2000" b="0" cap="none" spc="0" dirty="0" smtClean="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Active learning provides children with opportunities to communicate, express their ideas, and engage in meaningful conversations with peers and adults. These interactions support the development of language skills, including vocabulary, syntax and communication strategies.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3332777" y="3766811"/>
            <a:ext cx="6420063" cy="1323439"/>
          </a:xfrm>
          <a:prstGeom prst="rect">
            <a:avLst/>
          </a:prstGeom>
          <a:noFill/>
          <a:ln>
            <a:solidFill>
              <a:schemeClr val="accent2">
                <a:lumMod val="60000"/>
                <a:lumOff val="40000"/>
              </a:schemeClr>
            </a:solidFill>
          </a:ln>
        </p:spPr>
        <p:txBody>
          <a:bodyPr wrap="square" lIns="91440" tIns="45720" rIns="91440" bIns="45720">
            <a:spAutoFit/>
          </a:bodyPr>
          <a:lstStyle/>
          <a:p>
            <a:pPr algn="ctr"/>
            <a:r>
              <a:rPr lang="en-US" sz="2000" b="1" dirty="0" smtClean="0">
                <a:ln w="0"/>
                <a:solidFill>
                  <a:srgbClr val="FFFF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Fosters creativity and imagination: </a:t>
            </a:r>
            <a:r>
              <a:rPr lang="en-US"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Through open-ended activities like imaginative play, story telling and artistic expression, active learning stimulates children’s creativity and encourages them to explore new ideas and possibilities.</a:t>
            </a:r>
            <a:endParaRPr lang="en-US" sz="20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535708" y="2838026"/>
            <a:ext cx="2974109"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5" name="Picture 4" descr="3,100+ Child Playing With Blocks Stock Illustrations, Royalty-Free Vector  Graphics &amp; Clip Art - iStock | Parent and child playing with blocks, Black child  playing with blocks, Child playing with blocks at school"/>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3346" y="2281383"/>
            <a:ext cx="2981034" cy="2348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6870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1091" y="556644"/>
            <a:ext cx="6327672" cy="1938992"/>
          </a:xfrm>
          <a:prstGeom prst="rect">
            <a:avLst/>
          </a:prstGeom>
          <a:noFill/>
          <a:ln>
            <a:solidFill>
              <a:schemeClr val="accent5">
                <a:lumMod val="40000"/>
                <a:lumOff val="60000"/>
              </a:schemeClr>
            </a:solidFill>
          </a:ln>
        </p:spPr>
        <p:txBody>
          <a:bodyPr wrap="square" lIns="91440" tIns="45720" rIns="91440" bIns="45720">
            <a:spAutoFit/>
          </a:bodyPr>
          <a:lstStyle/>
          <a:p>
            <a:pPr algn="ctr"/>
            <a:r>
              <a:rPr lang="en-US" sz="2000" b="1" dirty="0" smtClean="0">
                <a:ln w="0"/>
                <a:solidFill>
                  <a:srgbClr val="FFFF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Develop problem-solving skills: </a:t>
            </a:r>
            <a:r>
              <a:rPr lang="en-US" sz="2000" b="1"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When children are actively engaged in solving problems or completing tasks they learn to persevere, experiment with different strategies, and adapt their approaches based on feedback. These problem-solving skills are essential for success in school and later in life.</a:t>
            </a:r>
            <a:endParaRPr lang="en-US" sz="2000" b="1" cap="none" spc="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1923821" y="2893443"/>
            <a:ext cx="5021923"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4" name="Picture 3" descr="20,400+ Child Problem Solving Stock Illustrations, Royalty-Free Vector  Graphics &amp; Clip Art - iStock | Child problem solving clipar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1669" y="3014979"/>
            <a:ext cx="2462876" cy="2083494"/>
          </a:xfrm>
          <a:prstGeom prst="rect">
            <a:avLst/>
          </a:prstGeom>
          <a:noFill/>
          <a:ln>
            <a:noFill/>
          </a:ln>
          <a:scene3d>
            <a:camera prst="perspectiveContrastingRightFacing"/>
            <a:lightRig rig="threePt" dir="t"/>
          </a:scene3d>
        </p:spPr>
      </p:pic>
      <p:pic>
        <p:nvPicPr>
          <p:cNvPr id="5" name="Picture 4" descr="Math classroom objects with supplies and students 7104047 Vector Art at  Vecteez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4696" y="3816773"/>
            <a:ext cx="2433739" cy="1965547"/>
          </a:xfrm>
          <a:prstGeom prst="rect">
            <a:avLst/>
          </a:prstGeom>
          <a:noFill/>
          <a:ln>
            <a:noFill/>
          </a:ln>
          <a:scene3d>
            <a:camera prst="perspectiveContrastingLeftFacing"/>
            <a:lightRig rig="threePt" dir="t"/>
          </a:scene3d>
        </p:spPr>
      </p:pic>
      <p:pic>
        <p:nvPicPr>
          <p:cNvPr id="6" name="Picture 5" descr="150+ Children Solving Math Problems Stock Illustrations, Royalty-Free  Vector Graphics &amp; Clip Art - iStock"/>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5824" y="3017250"/>
            <a:ext cx="1704067" cy="1599046"/>
          </a:xfrm>
          <a:prstGeom prst="rect">
            <a:avLst/>
          </a:prstGeom>
          <a:noFill/>
          <a:ln>
            <a:noFill/>
          </a:ln>
          <a:scene3d>
            <a:camera prst="perspectiveContrastingLeftFacing"/>
            <a:lightRig rig="threePt" dir="t"/>
          </a:scene3d>
        </p:spPr>
      </p:pic>
    </p:spTree>
    <p:extLst>
      <p:ext uri="{BB962C8B-B14F-4D97-AF65-F5344CB8AC3E}">
        <p14:creationId xmlns:p14="http://schemas.microsoft.com/office/powerpoint/2010/main" val="1922025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97" y="298026"/>
            <a:ext cx="9084538" cy="2585323"/>
          </a:xfrm>
          <a:prstGeom prst="rect">
            <a:avLst/>
          </a:prstGeom>
          <a:noFill/>
          <a:ln>
            <a:solidFill>
              <a:schemeClr val="accent1"/>
            </a:solidFill>
          </a:ln>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Examples of Active Learning</a:t>
            </a:r>
          </a:p>
          <a:p>
            <a:pPr algn="ctr"/>
            <a:r>
              <a:rPr lang="en-US" sz="5400" b="0" cap="none" spc="0" dirty="0" smtClean="0">
                <a:ln w="0"/>
                <a:solidFill>
                  <a:schemeClr val="tx1"/>
                </a:solidFill>
                <a:effectLst>
                  <a:outerShdw blurRad="38100" dist="19050" dir="2700000" algn="tl" rotWithShape="0">
                    <a:schemeClr val="dk1">
                      <a:alpha val="40000"/>
                    </a:schemeClr>
                  </a:outerShdw>
                </a:effectLst>
              </a:rPr>
              <a:t>Strategies suitable for young</a:t>
            </a:r>
          </a:p>
          <a:p>
            <a:pPr algn="ctr"/>
            <a:r>
              <a:rPr lang="en-US" sz="5400" dirty="0" smtClean="0">
                <a:ln w="0"/>
                <a:effectLst>
                  <a:outerShdw blurRad="38100" dist="19050" dir="2700000" algn="tl" rotWithShape="0">
                    <a:schemeClr val="dk1">
                      <a:alpha val="40000"/>
                    </a:schemeClr>
                  </a:outerShdw>
                </a:effectLst>
              </a:rPr>
              <a:t>learners</a:t>
            </a: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3" name="Picture 2" descr="6,869 Boy Playing Sand Royalty-Free Images, Stock Photos &amp; Pictures |  Shutterstoc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6715" y="3287279"/>
            <a:ext cx="2811030" cy="2568576"/>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pic>
        <p:nvPicPr>
          <p:cNvPr id="4" name="Picture 3" descr="Kids play dough Vectors &amp; Illustrations for Free Download | Freepik"/>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3509" y="3473593"/>
            <a:ext cx="2692891" cy="2382262"/>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7206714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2278</TotalTime>
  <Words>3698</Words>
  <Application>Microsoft Office PowerPoint</Application>
  <PresentationFormat>Widescreen</PresentationFormat>
  <Paragraphs>378</Paragraphs>
  <Slides>45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Calibri</vt:lpstr>
      <vt:lpstr>Segoe UI</vt:lpstr>
      <vt:lpstr>Söhne</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Play-based learning is a pedagogical approach that emphasizes the importance of children’s natural inclination to play as a means of learning and development.                                   </vt:lpstr>
      <vt:lpstr>PowerPoint Presentation</vt:lpstr>
      <vt:lpstr>PowerPoint Presentation</vt:lpstr>
      <vt:lpstr>        Evidenced-based examples of integrating play-based activities into the curriculum.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Engagement</vt:lpstr>
      <vt:lpstr>                       Retention</vt:lpstr>
      <vt:lpstr>                                  Cognitive Development</vt:lpstr>
      <vt:lpstr>                Individual Differences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106</cp:revision>
  <dcterms:created xsi:type="dcterms:W3CDTF">2024-02-10T13:41:35Z</dcterms:created>
  <dcterms:modified xsi:type="dcterms:W3CDTF">2024-02-24T21:01:58Z</dcterms:modified>
</cp:coreProperties>
</file>