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8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4" r:id="rId28"/>
    <p:sldId id="282" r:id="rId29"/>
    <p:sldId id="283" r:id="rId30"/>
    <p:sldId id="286" r:id="rId31"/>
    <p:sldId id="285"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9" d="100"/>
          <a:sy n="69" d="100"/>
        </p:scale>
        <p:origin x="564"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DA51639-B2D6-4652-B8C3-1B4C224A7BAF}" type="datetimeFigureOut">
              <a:rPr lang="en-US" smtClean="0"/>
              <a:t>3/9/2024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3700374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11A6AA8-A04B-4104-9AE2-BD48D340E27F}" type="datetimeFigureOut">
              <a:rPr lang="en-US" smtClean="0"/>
              <a:t>3/9/2024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4623604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4E0BF79-FAC6-4A96-8DE1-F7B82E2E1652}" type="datetimeFigureOut">
              <a:rPr lang="en-US" smtClean="0"/>
              <a:t>3/9/2024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5459293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2FF5DD9-2C52-442D-92E2-8072C0C3D7CD}" type="datetimeFigureOut">
              <a:rPr lang="en-US" smtClean="0"/>
              <a:t>3/9/2024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7069016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44961B7-6B89-48AB-966F-622E2788EECC}" type="datetimeFigureOut">
              <a:rPr lang="en-US" smtClean="0"/>
              <a:t>3/9/2024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40088347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BD3D6FB-79CC-4683-A046-BBE785BA1BED}" type="datetimeFigureOut">
              <a:rPr lang="en-US" smtClean="0"/>
              <a:t>3/9/2024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9217570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512B3E8-48F1-4B23-8498-D8A04A81EC9C}" type="datetimeFigureOut">
              <a:rPr lang="en-US" smtClean="0"/>
              <a:t>3/9/2024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1405635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0B90D90-AA62-404D-A741-635B4370F9CB}" type="datetimeFigureOut">
              <a:rPr lang="en-US" smtClean="0"/>
              <a:t>3/9/2024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9509114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7002E4-6836-46D1-9DBB-3C27C0DD3A89}" type="datetimeFigureOut">
              <a:rPr lang="en-US" smtClean="0"/>
              <a:t>3/9/2024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4271971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CF131DD-A141-4471-BCF9-C6073EDD7E20}" type="datetimeFigureOut">
              <a:rPr lang="en-US" smtClean="0"/>
              <a:t>3/9/2024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5644779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B334A90-EB03-42F3-8859-2C2B2724C058}" type="datetimeFigureOut">
              <a:rPr lang="en-US" smtClean="0"/>
              <a:t>3/9/2024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2938394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pct70">
          <a:fgClr>
            <a:srgbClr val="FFFF00"/>
          </a:fgClr>
          <a:bgClr>
            <a:schemeClr val="bg1"/>
          </a:bgClr>
        </a:patt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BC48EC7-AF6A-48D3-8284-14BACBEBDD84}" type="datetimeFigureOut">
              <a:rPr lang="en-US" smtClean="0"/>
              <a:t>3/9/2024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108124540"/>
      </p:ext>
    </p:extLst>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image" Target="../media/image9.gif"/><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61708" y="314960"/>
            <a:ext cx="9068586" cy="1145309"/>
          </a:xfrm>
          <a:solidFill>
            <a:srgbClr val="FFFF00"/>
          </a:solidFill>
          <a:ln>
            <a:solidFill>
              <a:schemeClr val="accent1"/>
            </a:solidFill>
          </a:ln>
        </p:spPr>
        <p:txBody>
          <a:bodyPr/>
          <a:lstStyle/>
          <a:p>
            <a:endParaRPr lang="en-US" dirty="0"/>
          </a:p>
        </p:txBody>
      </p:sp>
      <p:sp>
        <p:nvSpPr>
          <p:cNvPr id="3" name="Subtitle 2"/>
          <p:cNvSpPr>
            <a:spLocks noGrp="1"/>
          </p:cNvSpPr>
          <p:nvPr>
            <p:ph type="subTitle" idx="1"/>
          </p:nvPr>
        </p:nvSpPr>
        <p:spPr>
          <a:xfrm>
            <a:off x="1561708" y="2781069"/>
            <a:ext cx="9070848" cy="2152073"/>
          </a:xfrm>
          <a:blipFill>
            <a:blip r:embed="rId2"/>
            <a:tile tx="0" ty="0" sx="100000" sy="100000" flip="none" algn="tl"/>
          </a:blipFill>
        </p:spPr>
        <p:txBody>
          <a:bodyPr>
            <a:normAutofit fontScale="92500" lnSpcReduction="10000"/>
          </a:bodyPr>
          <a:lstStyle/>
          <a:p>
            <a:r>
              <a:rPr lang="en-US" sz="2800" dirty="0" smtClean="0">
                <a:latin typeface="Calibri" panose="020F0502020204030204" pitchFamily="34" charset="0"/>
                <a:ea typeface="Calibri" panose="020F0502020204030204" pitchFamily="34" charset="0"/>
                <a:cs typeface="Calibri" panose="020F0502020204030204" pitchFamily="34" charset="0"/>
              </a:rPr>
              <a:t>Course Title: Assessment and Evaluation in Early Childhood Education</a:t>
            </a:r>
          </a:p>
          <a:p>
            <a:r>
              <a:rPr lang="en-US" sz="2800" dirty="0" smtClean="0">
                <a:latin typeface="Calibri" panose="020F0502020204030204" pitchFamily="34" charset="0"/>
                <a:ea typeface="Calibri" panose="020F0502020204030204" pitchFamily="34" charset="0"/>
                <a:cs typeface="Calibri" panose="020F0502020204030204" pitchFamily="34" charset="0"/>
              </a:rPr>
              <a:t>Name: Christine Russell</a:t>
            </a:r>
          </a:p>
          <a:p>
            <a:r>
              <a:rPr lang="en-US" sz="2800" dirty="0" smtClean="0">
                <a:latin typeface="Calibri" panose="020F0502020204030204" pitchFamily="34" charset="0"/>
                <a:ea typeface="Calibri" panose="020F0502020204030204" pitchFamily="34" charset="0"/>
                <a:cs typeface="Calibri" panose="020F0502020204030204" pitchFamily="34" charset="0"/>
              </a:rPr>
              <a:t>ID #: UD84012EA93230</a:t>
            </a:r>
          </a:p>
          <a:p>
            <a:r>
              <a:rPr lang="en-US" sz="2800" dirty="0" smtClean="0">
                <a:latin typeface="Calibri" panose="020F0502020204030204" pitchFamily="34" charset="0"/>
                <a:ea typeface="Calibri" panose="020F0502020204030204" pitchFamily="34" charset="0"/>
                <a:cs typeface="Calibri" panose="020F0502020204030204" pitchFamily="34" charset="0"/>
              </a:rPr>
              <a:t>Date: </a:t>
            </a:r>
            <a:r>
              <a:rPr lang="en-US" sz="2800" smtClean="0">
                <a:latin typeface="Calibri" panose="020F0502020204030204" pitchFamily="34" charset="0"/>
                <a:ea typeface="Calibri" panose="020F0502020204030204" pitchFamily="34" charset="0"/>
                <a:cs typeface="Calibri" panose="020F0502020204030204" pitchFamily="34" charset="0"/>
              </a:rPr>
              <a:t>March 15, 2024</a:t>
            </a:r>
            <a:endParaRPr lang="en-US" sz="2800" dirty="0">
              <a:latin typeface="Calibri" panose="020F0502020204030204" pitchFamily="34" charset="0"/>
              <a:ea typeface="Calibri" panose="020F0502020204030204" pitchFamily="34" charset="0"/>
              <a:cs typeface="Calibri" panose="020F0502020204030204" pitchFamily="34" charset="0"/>
            </a:endParaRPr>
          </a:p>
        </p:txBody>
      </p:sp>
      <p:pic>
        <p:nvPicPr>
          <p:cNvPr id="4" name="Picture 3" descr="C:\Users\Peter Russell\Downloads\20240128_192341 (3).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072246" y="314960"/>
            <a:ext cx="6370782" cy="1145309"/>
          </a:xfrm>
          <a:prstGeom prst="rect">
            <a:avLst/>
          </a:prstGeom>
          <a:noFill/>
          <a:ln>
            <a:solidFill>
              <a:schemeClr val="accent5"/>
            </a:solidFill>
          </a:ln>
          <a:scene3d>
            <a:camera prst="orthographicFront"/>
            <a:lightRig rig="threePt" dir="t"/>
          </a:scene3d>
          <a:sp3d>
            <a:bevelT/>
          </a:sp3d>
        </p:spPr>
      </p:pic>
    </p:spTree>
    <p:extLst>
      <p:ext uri="{BB962C8B-B14F-4D97-AF65-F5344CB8AC3E}">
        <p14:creationId xmlns:p14="http://schemas.microsoft.com/office/powerpoint/2010/main" val="28450594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798656"/>
          </a:xfrm>
          <a:solidFill>
            <a:schemeClr val="accent2">
              <a:lumMod val="20000"/>
              <a:lumOff val="80000"/>
            </a:schemeClr>
          </a:solidFill>
        </p:spPr>
        <p:txBody>
          <a:bodyPr/>
          <a:lstStyle/>
          <a:p>
            <a:r>
              <a:rPr lang="en-US" dirty="0"/>
              <a:t> </a:t>
            </a:r>
            <a:r>
              <a:rPr lang="en-US" dirty="0" smtClean="0"/>
              <a:t>                               </a:t>
            </a:r>
            <a:r>
              <a:rPr lang="en-US" b="1" dirty="0" smtClean="0"/>
              <a:t>Summary</a:t>
            </a:r>
            <a:endParaRPr lang="en-US" b="1" dirty="0"/>
          </a:p>
        </p:txBody>
      </p:sp>
      <p:sp>
        <p:nvSpPr>
          <p:cNvPr id="4" name="Rectangle 3"/>
          <p:cNvSpPr/>
          <p:nvPr/>
        </p:nvSpPr>
        <p:spPr>
          <a:xfrm>
            <a:off x="838200" y="1524000"/>
            <a:ext cx="10707255" cy="2508379"/>
          </a:xfrm>
          <a:prstGeom prst="rect">
            <a:avLst/>
          </a:prstGeom>
        </p:spPr>
        <p:txBody>
          <a:bodyPr wrap="square">
            <a:spAutoFit/>
          </a:bodyPr>
          <a:lstStyle/>
          <a:p>
            <a:pPr>
              <a:lnSpc>
                <a:spcPct val="107000"/>
              </a:lnSpc>
              <a:spcAft>
                <a:spcPts val="1500"/>
              </a:spcAft>
            </a:pPr>
            <a:r>
              <a:rPr lang="en-US" sz="2000" dirty="0">
                <a:latin typeface="Times New Roman" panose="02020603050405020304" pitchFamily="18" charset="0"/>
                <a:ea typeface="Times New Roman" panose="02020603050405020304" pitchFamily="18" charset="0"/>
                <a:cs typeface="Times New Roman" panose="02020603050405020304" pitchFamily="18" charset="0"/>
              </a:rPr>
              <a:t>Formative assessment in early childhood education refers to the ongoing process of gathering </a:t>
            </a:r>
            <a:endParaRPr lang="en-US" sz="2000" dirty="0" smtClean="0">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07000"/>
              </a:lnSpc>
              <a:spcAft>
                <a:spcPts val="1500"/>
              </a:spcAft>
            </a:pPr>
            <a:r>
              <a:rPr lang="en-US" sz="2000" dirty="0" smtClean="0">
                <a:latin typeface="Times New Roman" panose="02020603050405020304" pitchFamily="18" charset="0"/>
                <a:ea typeface="Times New Roman" panose="02020603050405020304" pitchFamily="18" charset="0"/>
                <a:cs typeface="Times New Roman" panose="02020603050405020304" pitchFamily="18" charset="0"/>
              </a:rPr>
              <a:t>information </a:t>
            </a:r>
            <a:r>
              <a:rPr lang="en-US" sz="2000" dirty="0">
                <a:latin typeface="Times New Roman" panose="02020603050405020304" pitchFamily="18" charset="0"/>
                <a:ea typeface="Times New Roman" panose="02020603050405020304" pitchFamily="18" charset="0"/>
                <a:cs typeface="Times New Roman" panose="02020603050405020304" pitchFamily="18" charset="0"/>
              </a:rPr>
              <a:t>about a child's learning progress and development in order to inform instructional </a:t>
            </a:r>
            <a:endParaRPr lang="en-US" sz="2000" dirty="0" smtClean="0">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07000"/>
              </a:lnSpc>
              <a:spcAft>
                <a:spcPts val="1500"/>
              </a:spcAft>
            </a:pPr>
            <a:r>
              <a:rPr lang="en-US" sz="2000" dirty="0" smtClean="0">
                <a:latin typeface="Times New Roman" panose="02020603050405020304" pitchFamily="18" charset="0"/>
                <a:ea typeface="Times New Roman" panose="02020603050405020304" pitchFamily="18" charset="0"/>
                <a:cs typeface="Times New Roman" panose="02020603050405020304" pitchFamily="18" charset="0"/>
              </a:rPr>
              <a:t>decisions </a:t>
            </a:r>
            <a:r>
              <a:rPr lang="en-US" sz="2000" dirty="0">
                <a:latin typeface="Times New Roman" panose="02020603050405020304" pitchFamily="18" charset="0"/>
                <a:ea typeface="Times New Roman" panose="02020603050405020304" pitchFamily="18" charset="0"/>
                <a:cs typeface="Times New Roman" panose="02020603050405020304" pitchFamily="18" charset="0"/>
              </a:rPr>
              <a:t>and provide feedback for improvement. Unlike summative assessment, which </a:t>
            </a:r>
            <a:r>
              <a:rPr lang="en-US" sz="2000" dirty="0" smtClean="0">
                <a:latin typeface="Times New Roman" panose="02020603050405020304" pitchFamily="18" charset="0"/>
                <a:ea typeface="Times New Roman" panose="02020603050405020304" pitchFamily="18" charset="0"/>
                <a:cs typeface="Times New Roman" panose="02020603050405020304" pitchFamily="18" charset="0"/>
              </a:rPr>
              <a:t>typically</a:t>
            </a:r>
          </a:p>
          <a:p>
            <a:pPr>
              <a:lnSpc>
                <a:spcPct val="107000"/>
              </a:lnSpc>
              <a:spcAft>
                <a:spcPts val="1500"/>
              </a:spcAft>
            </a:pPr>
            <a:r>
              <a:rPr lang="en-US" sz="2000" dirty="0" smtClean="0">
                <a:latin typeface="Times New Roman" panose="02020603050405020304" pitchFamily="18" charset="0"/>
                <a:ea typeface="Times New Roman" panose="02020603050405020304" pitchFamily="18" charset="0"/>
                <a:cs typeface="Times New Roman" panose="02020603050405020304" pitchFamily="18" charset="0"/>
              </a:rPr>
              <a:t>occurs </a:t>
            </a:r>
            <a:r>
              <a:rPr lang="en-US" sz="2000" dirty="0">
                <a:latin typeface="Times New Roman" panose="02020603050405020304" pitchFamily="18" charset="0"/>
                <a:ea typeface="Times New Roman" panose="02020603050405020304" pitchFamily="18" charset="0"/>
                <a:cs typeface="Times New Roman" panose="02020603050405020304" pitchFamily="18" charset="0"/>
              </a:rPr>
              <a:t>at the end of a learning period to evaluate what a child has learned, formative </a:t>
            </a:r>
            <a:r>
              <a:rPr lang="en-US" sz="2000" dirty="0" smtClean="0">
                <a:latin typeface="Times New Roman" panose="02020603050405020304" pitchFamily="18" charset="0"/>
                <a:ea typeface="Times New Roman" panose="02020603050405020304" pitchFamily="18" charset="0"/>
                <a:cs typeface="Times New Roman" panose="02020603050405020304" pitchFamily="18" charset="0"/>
              </a:rPr>
              <a:t>assessment</a:t>
            </a:r>
          </a:p>
          <a:p>
            <a:pPr>
              <a:lnSpc>
                <a:spcPct val="107000"/>
              </a:lnSpc>
              <a:spcAft>
                <a:spcPts val="1500"/>
              </a:spcAft>
            </a:pPr>
            <a:r>
              <a:rPr lang="en-US" sz="2000" dirty="0" smtClean="0">
                <a:latin typeface="Times New Roman" panose="02020603050405020304" pitchFamily="18" charset="0"/>
                <a:ea typeface="Times New Roman" panose="02020603050405020304" pitchFamily="18" charset="0"/>
                <a:cs typeface="Times New Roman" panose="02020603050405020304" pitchFamily="18" charset="0"/>
              </a:rPr>
              <a:t>happens </a:t>
            </a:r>
            <a:r>
              <a:rPr lang="en-US" sz="2000" dirty="0">
                <a:latin typeface="Times New Roman" panose="02020603050405020304" pitchFamily="18" charset="0"/>
                <a:ea typeface="Times New Roman" panose="02020603050405020304" pitchFamily="18" charset="0"/>
                <a:cs typeface="Times New Roman" panose="02020603050405020304" pitchFamily="18" charset="0"/>
              </a:rPr>
              <a:t>throughout the learning process</a:t>
            </a:r>
            <a:r>
              <a:rPr lang="en-US" sz="2000" dirty="0" smtClean="0">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Rectangle 4"/>
          <p:cNvSpPr/>
          <p:nvPr/>
        </p:nvSpPr>
        <p:spPr>
          <a:xfrm>
            <a:off x="748145" y="4212507"/>
            <a:ext cx="10400146" cy="1593257"/>
          </a:xfrm>
          <a:prstGeom prst="rect">
            <a:avLst/>
          </a:prstGeom>
        </p:spPr>
        <p:txBody>
          <a:bodyPr wrap="square">
            <a:spAutoFit/>
          </a:bodyPr>
          <a:lstStyle/>
          <a:p>
            <a:pPr>
              <a:lnSpc>
                <a:spcPct val="107000"/>
              </a:lnSpc>
              <a:spcBef>
                <a:spcPts val="1500"/>
              </a:spcBef>
              <a:spcAft>
                <a:spcPts val="500"/>
              </a:spcAft>
            </a:pPr>
            <a:r>
              <a:rPr lang="en-US" sz="2000" dirty="0" smtClean="0">
                <a:latin typeface="Times New Roman" panose="02020603050405020304" pitchFamily="18" charset="0"/>
                <a:ea typeface="Times New Roman" panose="02020603050405020304" pitchFamily="18" charset="0"/>
                <a:cs typeface="Times New Roman" panose="02020603050405020304" pitchFamily="18" charset="0"/>
              </a:rPr>
              <a:t> Overall</a:t>
            </a:r>
            <a:r>
              <a:rPr lang="en-US" sz="2000" dirty="0">
                <a:latin typeface="Times New Roman" panose="02020603050405020304" pitchFamily="18" charset="0"/>
                <a:ea typeface="Times New Roman" panose="02020603050405020304" pitchFamily="18" charset="0"/>
                <a:cs typeface="Times New Roman" panose="02020603050405020304" pitchFamily="18" charset="0"/>
              </a:rPr>
              <a:t>, formative assessment in early childhood education relies on a combination of </a:t>
            </a:r>
            <a:endParaRPr lang="en-US" sz="2000" dirty="0" smtClean="0">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07000"/>
              </a:lnSpc>
              <a:spcBef>
                <a:spcPts val="1500"/>
              </a:spcBef>
              <a:spcAft>
                <a:spcPts val="500"/>
              </a:spcAft>
            </a:pPr>
            <a:r>
              <a:rPr lang="en-US" sz="2000" dirty="0" smtClean="0">
                <a:latin typeface="Times New Roman" panose="02020603050405020304" pitchFamily="18" charset="0"/>
                <a:ea typeface="Times New Roman" panose="02020603050405020304" pitchFamily="18" charset="0"/>
                <a:cs typeface="Times New Roman" panose="02020603050405020304" pitchFamily="18" charset="0"/>
              </a:rPr>
              <a:t> observation</a:t>
            </a:r>
            <a:r>
              <a:rPr lang="en-US" sz="2000" dirty="0">
                <a:latin typeface="Times New Roman" panose="02020603050405020304" pitchFamily="18" charset="0"/>
                <a:ea typeface="Times New Roman" panose="02020603050405020304" pitchFamily="18" charset="0"/>
                <a:cs typeface="Times New Roman" panose="02020603050405020304" pitchFamily="18" charset="0"/>
              </a:rPr>
              <a:t>, documentation, and ongoing reflection to support children's learning and growth in </a:t>
            </a:r>
            <a:r>
              <a:rPr lang="en-US" sz="2000" dirty="0" smtClean="0">
                <a:latin typeface="Times New Roman" panose="02020603050405020304" pitchFamily="18" charset="0"/>
                <a:ea typeface="Times New Roman" panose="02020603050405020304" pitchFamily="18" charset="0"/>
                <a:cs typeface="Times New Roman" panose="02020603050405020304" pitchFamily="18" charset="0"/>
              </a:rPr>
              <a:t>a</a:t>
            </a:r>
          </a:p>
          <a:p>
            <a:pPr>
              <a:lnSpc>
                <a:spcPct val="107000"/>
              </a:lnSpc>
              <a:spcBef>
                <a:spcPts val="1500"/>
              </a:spcBef>
              <a:spcAft>
                <a:spcPts val="500"/>
              </a:spcAft>
            </a:pPr>
            <a:r>
              <a:rPr lang="en-US" sz="2000" dirty="0" smtClean="0">
                <a:latin typeface="Times New Roman" panose="02020603050405020304" pitchFamily="18" charset="0"/>
                <a:ea typeface="Times New Roman" panose="02020603050405020304" pitchFamily="18" charset="0"/>
                <a:cs typeface="Times New Roman" panose="02020603050405020304" pitchFamily="18" charset="0"/>
              </a:rPr>
              <a:t>  developmentally </a:t>
            </a:r>
            <a:r>
              <a:rPr lang="en-US" sz="2000" dirty="0">
                <a:latin typeface="Times New Roman" panose="02020603050405020304" pitchFamily="18" charset="0"/>
                <a:ea typeface="Times New Roman" panose="02020603050405020304" pitchFamily="18" charset="0"/>
                <a:cs typeface="Times New Roman" panose="02020603050405020304" pitchFamily="18" charset="0"/>
              </a:rPr>
              <a:t>appropriate manner.</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9578961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54075"/>
          </a:xfrm>
          <a:solidFill>
            <a:schemeClr val="accent4">
              <a:lumMod val="40000"/>
              <a:lumOff val="60000"/>
            </a:schemeClr>
          </a:solidFill>
        </p:spPr>
        <p:txBody>
          <a:bodyPr/>
          <a:lstStyle/>
          <a:p>
            <a:r>
              <a:rPr lang="en-US" dirty="0" smtClean="0"/>
              <a:t>                               </a:t>
            </a:r>
            <a:r>
              <a:rPr lang="en-US" b="1" dirty="0" smtClean="0"/>
              <a:t>Conclusion</a:t>
            </a:r>
            <a:endParaRPr lang="en-US" b="1" dirty="0"/>
          </a:p>
        </p:txBody>
      </p:sp>
      <p:sp>
        <p:nvSpPr>
          <p:cNvPr id="3" name="Rectangle 2"/>
          <p:cNvSpPr/>
          <p:nvPr/>
        </p:nvSpPr>
        <p:spPr>
          <a:xfrm>
            <a:off x="838200" y="1219200"/>
            <a:ext cx="10716491" cy="5016758"/>
          </a:xfrm>
          <a:prstGeom prst="rect">
            <a:avLst/>
          </a:prstGeom>
        </p:spPr>
        <p:txBody>
          <a:bodyPr wrap="square">
            <a:spAutoFit/>
          </a:bodyPr>
          <a:lstStyle/>
          <a:p>
            <a:r>
              <a:rPr lang="en-US" sz="2000" dirty="0" smtClean="0"/>
              <a:t>In concluding, </a:t>
            </a:r>
            <a:r>
              <a:rPr lang="en-US" sz="2000" dirty="0"/>
              <a:t>assessment in early childhood is about making the range of children’s early </a:t>
            </a:r>
            <a:r>
              <a:rPr lang="en-US" sz="2000" dirty="0" smtClean="0"/>
              <a:t>learning</a:t>
            </a:r>
          </a:p>
          <a:p>
            <a:endParaRPr lang="en-US" sz="2000" dirty="0"/>
          </a:p>
          <a:p>
            <a:r>
              <a:rPr lang="en-US" sz="2000" dirty="0" smtClean="0"/>
              <a:t> </a:t>
            </a:r>
            <a:r>
              <a:rPr lang="en-US" sz="2000" dirty="0"/>
              <a:t>visible. This </a:t>
            </a:r>
            <a:r>
              <a:rPr lang="en-US" sz="2000" dirty="0" smtClean="0"/>
              <a:t>can </a:t>
            </a:r>
            <a:r>
              <a:rPr lang="en-US" sz="2000" dirty="0"/>
              <a:t>be achieved through the processes of collecting information about children’s </a:t>
            </a:r>
            <a:endParaRPr lang="en-US" sz="2000" dirty="0" smtClean="0"/>
          </a:p>
          <a:p>
            <a:endParaRPr lang="en-US" sz="2000" dirty="0"/>
          </a:p>
          <a:p>
            <a:r>
              <a:rPr lang="en-US" sz="2000" dirty="0" smtClean="0"/>
              <a:t>learning</a:t>
            </a:r>
            <a:r>
              <a:rPr lang="en-US" sz="2000" dirty="0"/>
              <a:t>, documenting that </a:t>
            </a:r>
            <a:r>
              <a:rPr lang="en-US" sz="2000" dirty="0" smtClean="0"/>
              <a:t>information</a:t>
            </a:r>
            <a:r>
              <a:rPr lang="en-US" sz="2000" dirty="0"/>
              <a:t>, reflecting on it and then using the information to support </a:t>
            </a:r>
            <a:endParaRPr lang="en-US" sz="2000" dirty="0" smtClean="0"/>
          </a:p>
          <a:p>
            <a:endParaRPr lang="en-US" sz="2000" dirty="0"/>
          </a:p>
          <a:p>
            <a:r>
              <a:rPr lang="en-US" sz="2000" dirty="0" smtClean="0"/>
              <a:t>and </a:t>
            </a:r>
            <a:r>
              <a:rPr lang="en-US" sz="2000" dirty="0"/>
              <a:t>extend learning. We have also </a:t>
            </a:r>
            <a:r>
              <a:rPr lang="en-US" sz="2000" dirty="0" smtClean="0"/>
              <a:t>seen contributions of several theories in the development of</a:t>
            </a:r>
          </a:p>
          <a:p>
            <a:endParaRPr lang="en-US" sz="2000" dirty="0"/>
          </a:p>
          <a:p>
            <a:r>
              <a:rPr lang="en-US" sz="2000" dirty="0" smtClean="0"/>
              <a:t>suitably </a:t>
            </a:r>
            <a:r>
              <a:rPr lang="en-US" sz="2000" dirty="0"/>
              <a:t>rich accounts of children’s early learning. </a:t>
            </a:r>
            <a:r>
              <a:rPr lang="en-US" sz="2000" dirty="0" smtClean="0"/>
              <a:t>The </a:t>
            </a:r>
            <a:r>
              <a:rPr lang="en-US" sz="2000" dirty="0"/>
              <a:t>narrative approach is one that </a:t>
            </a:r>
            <a:r>
              <a:rPr lang="en-US" sz="2000" dirty="0" smtClean="0"/>
              <a:t>offers educators</a:t>
            </a:r>
          </a:p>
          <a:p>
            <a:endParaRPr lang="en-US" sz="2000" dirty="0" smtClean="0"/>
          </a:p>
          <a:p>
            <a:r>
              <a:rPr lang="en-US" sz="2000" dirty="0" smtClean="0"/>
              <a:t> </a:t>
            </a:r>
            <a:r>
              <a:rPr lang="en-US" sz="2000" dirty="0"/>
              <a:t>a way of providing a rich picture of early learning through documenting particular instances of </a:t>
            </a:r>
            <a:endParaRPr lang="en-US" sz="2000" dirty="0" smtClean="0"/>
          </a:p>
          <a:p>
            <a:endParaRPr lang="en-US" sz="2000" dirty="0"/>
          </a:p>
          <a:p>
            <a:r>
              <a:rPr lang="en-US" sz="2000" dirty="0" smtClean="0"/>
              <a:t>learning; </a:t>
            </a:r>
            <a:r>
              <a:rPr lang="en-US" sz="2000" dirty="0"/>
              <a:t>reflecting on </a:t>
            </a:r>
            <a:r>
              <a:rPr lang="en-US" sz="2000" dirty="0" smtClean="0"/>
              <a:t>learning, communication </a:t>
            </a:r>
            <a:r>
              <a:rPr lang="en-US" sz="2000" dirty="0"/>
              <a:t>and </a:t>
            </a:r>
            <a:r>
              <a:rPr lang="en-US" sz="2000" dirty="0" smtClean="0"/>
              <a:t>making informed decisions about children’s </a:t>
            </a:r>
          </a:p>
          <a:p>
            <a:endParaRPr lang="en-US" sz="2000" dirty="0"/>
          </a:p>
          <a:p>
            <a:r>
              <a:rPr lang="en-US" sz="2000" dirty="0" smtClean="0"/>
              <a:t>learning.  </a:t>
            </a:r>
          </a:p>
          <a:p>
            <a:endParaRPr lang="en-US" sz="2000" dirty="0"/>
          </a:p>
        </p:txBody>
      </p:sp>
    </p:spTree>
    <p:extLst>
      <p:ext uri="{BB962C8B-B14F-4D97-AF65-F5344CB8AC3E}">
        <p14:creationId xmlns:p14="http://schemas.microsoft.com/office/powerpoint/2010/main" val="19049525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07893"/>
          </a:xfrm>
          <a:solidFill>
            <a:schemeClr val="accent1">
              <a:lumMod val="20000"/>
              <a:lumOff val="80000"/>
            </a:schemeClr>
          </a:solidFill>
        </p:spPr>
        <p:txBody>
          <a:bodyPr/>
          <a:lstStyle/>
          <a:p>
            <a:r>
              <a:rPr lang="en-US" dirty="0" smtClean="0"/>
              <a:t>                              </a:t>
            </a:r>
            <a:r>
              <a:rPr lang="en-US" b="1" dirty="0" smtClean="0"/>
              <a:t>Bibliography</a:t>
            </a:r>
            <a:endParaRPr lang="en-US" b="1" dirty="0"/>
          </a:p>
        </p:txBody>
      </p:sp>
      <p:sp>
        <p:nvSpPr>
          <p:cNvPr id="3" name="Rectangle 2"/>
          <p:cNvSpPr/>
          <p:nvPr/>
        </p:nvSpPr>
        <p:spPr>
          <a:xfrm>
            <a:off x="838200" y="1563408"/>
            <a:ext cx="10515600" cy="923330"/>
          </a:xfrm>
          <a:prstGeom prst="rect">
            <a:avLst/>
          </a:prstGeom>
        </p:spPr>
        <p:txBody>
          <a:bodyPr wrap="square">
            <a:spAutoFit/>
          </a:bodyPr>
          <a:lstStyle/>
          <a:p>
            <a:r>
              <a:rPr lang="en-US" dirty="0"/>
              <a:t>Bowman, B., S. Donovan, and S. Burns. 2001. Eager to learn: Educating our </a:t>
            </a:r>
            <a:r>
              <a:rPr lang="en-US" dirty="0" err="1"/>
              <a:t>pre-schoolers</a:t>
            </a:r>
            <a:r>
              <a:rPr lang="en-US" dirty="0"/>
              <a:t>. Report of Committee on Early Childhood Pedagogy, Commission on Behavioral and Social Sciences and Education National Research Council. Washington, DC: National Academy </a:t>
            </a:r>
            <a:r>
              <a:rPr lang="en-US" dirty="0" smtClean="0"/>
              <a:t>Press.</a:t>
            </a:r>
            <a:endParaRPr lang="en-US" dirty="0"/>
          </a:p>
        </p:txBody>
      </p:sp>
      <p:sp>
        <p:nvSpPr>
          <p:cNvPr id="4" name="Rectangle 3"/>
          <p:cNvSpPr/>
          <p:nvPr/>
        </p:nvSpPr>
        <p:spPr>
          <a:xfrm>
            <a:off x="838199" y="2877128"/>
            <a:ext cx="10273146" cy="646331"/>
          </a:xfrm>
          <a:prstGeom prst="rect">
            <a:avLst/>
          </a:prstGeom>
        </p:spPr>
        <p:txBody>
          <a:bodyPr wrap="square">
            <a:spAutoFit/>
          </a:bodyPr>
          <a:lstStyle/>
          <a:p>
            <a:r>
              <a:rPr lang="en-US" dirty="0"/>
              <a:t>Hurst, V., and M. </a:t>
            </a:r>
            <a:r>
              <a:rPr lang="en-US" dirty="0" err="1"/>
              <a:t>Lally</a:t>
            </a:r>
            <a:r>
              <a:rPr lang="en-US" dirty="0"/>
              <a:t>. 1992. Assessment and the nursery curriculum. In Assessment in early childhood education, ed. G. </a:t>
            </a:r>
            <a:r>
              <a:rPr lang="en-US" dirty="0" err="1"/>
              <a:t>Blenkin</a:t>
            </a:r>
            <a:r>
              <a:rPr lang="en-US" dirty="0"/>
              <a:t> and A. Kelly, 46-68. London: Paul Chapman </a:t>
            </a:r>
            <a:r>
              <a:rPr lang="en-US" dirty="0" smtClean="0"/>
              <a:t>Publishing.</a:t>
            </a:r>
            <a:endParaRPr lang="en-US" dirty="0"/>
          </a:p>
        </p:txBody>
      </p:sp>
      <p:sp>
        <p:nvSpPr>
          <p:cNvPr id="5" name="Rectangle 4"/>
          <p:cNvSpPr/>
          <p:nvPr/>
        </p:nvSpPr>
        <p:spPr>
          <a:xfrm>
            <a:off x="838199" y="4006182"/>
            <a:ext cx="10347038" cy="369332"/>
          </a:xfrm>
          <a:prstGeom prst="rect">
            <a:avLst/>
          </a:prstGeom>
        </p:spPr>
        <p:txBody>
          <a:bodyPr wrap="square">
            <a:spAutoFit/>
          </a:bodyPr>
          <a:lstStyle/>
          <a:p>
            <a:r>
              <a:rPr lang="en-US" dirty="0"/>
              <a:t>Gipps, C. 1994. Beyond testing: Towards a theory of educational assessment. London: </a:t>
            </a:r>
            <a:r>
              <a:rPr lang="en-US" dirty="0" err="1" smtClean="0"/>
              <a:t>Falmer</a:t>
            </a:r>
            <a:r>
              <a:rPr lang="en-US" dirty="0" smtClean="0"/>
              <a:t> Press.</a:t>
            </a:r>
            <a:endParaRPr lang="en-US" dirty="0"/>
          </a:p>
        </p:txBody>
      </p:sp>
      <p:sp>
        <p:nvSpPr>
          <p:cNvPr id="6" name="Rectangle 5"/>
          <p:cNvSpPr/>
          <p:nvPr/>
        </p:nvSpPr>
        <p:spPr>
          <a:xfrm>
            <a:off x="838199" y="5042903"/>
            <a:ext cx="10069946" cy="646331"/>
          </a:xfrm>
          <a:prstGeom prst="rect">
            <a:avLst/>
          </a:prstGeom>
        </p:spPr>
        <p:txBody>
          <a:bodyPr wrap="square">
            <a:spAutoFit/>
          </a:bodyPr>
          <a:lstStyle/>
          <a:p>
            <a:r>
              <a:rPr lang="en-US" dirty="0"/>
              <a:t>Torrance, H. 2001. Assessment for learning: Developing formative assessment in the classroom, Education 3-13 October: </a:t>
            </a:r>
            <a:r>
              <a:rPr lang="en-US" dirty="0" smtClean="0"/>
              <a:t>26-32.</a:t>
            </a:r>
            <a:endParaRPr lang="en-US" dirty="0"/>
          </a:p>
        </p:txBody>
      </p:sp>
    </p:spTree>
    <p:extLst>
      <p:ext uri="{BB962C8B-B14F-4D97-AF65-F5344CB8AC3E}">
        <p14:creationId xmlns:p14="http://schemas.microsoft.com/office/powerpoint/2010/main" val="22992130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03562" y="575163"/>
            <a:ext cx="10261602" cy="646331"/>
          </a:xfrm>
          <a:prstGeom prst="rect">
            <a:avLst/>
          </a:prstGeom>
        </p:spPr>
        <p:txBody>
          <a:bodyPr wrap="square">
            <a:spAutoFit/>
          </a:bodyPr>
          <a:lstStyle/>
          <a:p>
            <a:r>
              <a:rPr lang="en-US" dirty="0" err="1"/>
              <a:t>Siraj</a:t>
            </a:r>
            <a:r>
              <a:rPr lang="en-US" dirty="0"/>
              <a:t>-Blatchford, I., K. Sylva, S. </a:t>
            </a:r>
            <a:r>
              <a:rPr lang="en-US" dirty="0" err="1"/>
              <a:t>Muttock</a:t>
            </a:r>
            <a:r>
              <a:rPr lang="en-US" dirty="0"/>
              <a:t>, R. </a:t>
            </a:r>
            <a:r>
              <a:rPr lang="en-US" dirty="0" err="1"/>
              <a:t>Gilden</a:t>
            </a:r>
            <a:r>
              <a:rPr lang="en-US" dirty="0"/>
              <a:t>, and D. Bell. 2002. Researching effective pedagogy in the early years (REPEY): DFES (Department for Education and Skills) research report 356. London: DFES, HMSO.</a:t>
            </a:r>
          </a:p>
        </p:txBody>
      </p:sp>
      <p:sp>
        <p:nvSpPr>
          <p:cNvPr id="3" name="Rectangle 2"/>
          <p:cNvSpPr/>
          <p:nvPr/>
        </p:nvSpPr>
        <p:spPr>
          <a:xfrm>
            <a:off x="803562" y="1970173"/>
            <a:ext cx="9910618" cy="369332"/>
          </a:xfrm>
          <a:prstGeom prst="rect">
            <a:avLst/>
          </a:prstGeom>
        </p:spPr>
        <p:txBody>
          <a:bodyPr wrap="square">
            <a:spAutoFit/>
          </a:bodyPr>
          <a:lstStyle/>
          <a:p>
            <a:r>
              <a:rPr lang="en-US" dirty="0"/>
              <a:t>Drummond, M.-J. 1993. Assessing children’s learning. London: David Fulton Publishers</a:t>
            </a:r>
            <a:r>
              <a:rPr lang="en-US" dirty="0" smtClean="0"/>
              <a:t>.</a:t>
            </a:r>
            <a:endParaRPr lang="en-US" dirty="0"/>
          </a:p>
        </p:txBody>
      </p:sp>
      <p:sp>
        <p:nvSpPr>
          <p:cNvPr id="4" name="Rectangle 3"/>
          <p:cNvSpPr/>
          <p:nvPr/>
        </p:nvSpPr>
        <p:spPr>
          <a:xfrm>
            <a:off x="914398" y="3182381"/>
            <a:ext cx="10261603" cy="646331"/>
          </a:xfrm>
          <a:prstGeom prst="rect">
            <a:avLst/>
          </a:prstGeom>
        </p:spPr>
        <p:txBody>
          <a:bodyPr wrap="square">
            <a:spAutoFit/>
          </a:bodyPr>
          <a:lstStyle/>
          <a:p>
            <a:r>
              <a:rPr lang="en-US" dirty="0" err="1"/>
              <a:t>Lindahl</a:t>
            </a:r>
            <a:r>
              <a:rPr lang="en-US" dirty="0"/>
              <a:t>, M., and I. </a:t>
            </a:r>
            <a:r>
              <a:rPr lang="en-US" dirty="0" err="1"/>
              <a:t>Pramling</a:t>
            </a:r>
            <a:r>
              <a:rPr lang="en-US" dirty="0"/>
              <a:t> Samuelsson. 2002. Imitation and variation: Reflections on toddlers’ strategies for learning. Scandinavian Journal of Educational Research 46, no. 1</a:t>
            </a:r>
            <a:r>
              <a:rPr lang="en-US" dirty="0" smtClean="0"/>
              <a:t>: 25-45</a:t>
            </a:r>
            <a:endParaRPr lang="en-US" dirty="0"/>
          </a:p>
        </p:txBody>
      </p:sp>
      <p:sp>
        <p:nvSpPr>
          <p:cNvPr id="5" name="Rectangle 4"/>
          <p:cNvSpPr/>
          <p:nvPr/>
        </p:nvSpPr>
        <p:spPr>
          <a:xfrm>
            <a:off x="914397" y="4856254"/>
            <a:ext cx="10261604" cy="369332"/>
          </a:xfrm>
          <a:prstGeom prst="rect">
            <a:avLst/>
          </a:prstGeom>
        </p:spPr>
        <p:txBody>
          <a:bodyPr wrap="square">
            <a:spAutoFit/>
          </a:bodyPr>
          <a:lstStyle/>
          <a:p>
            <a:r>
              <a:rPr lang="en-US" dirty="0"/>
              <a:t>Gardner, H. 1993. Multiple intelligences: The theory in practice. New York: </a:t>
            </a:r>
            <a:r>
              <a:rPr lang="en-US" dirty="0" smtClean="0"/>
              <a:t>Basic Books</a:t>
            </a:r>
            <a:r>
              <a:rPr lang="en-US" dirty="0"/>
              <a:t>. </a:t>
            </a:r>
          </a:p>
        </p:txBody>
      </p:sp>
    </p:spTree>
    <p:extLst>
      <p:ext uri="{BB962C8B-B14F-4D97-AF65-F5344CB8AC3E}">
        <p14:creationId xmlns:p14="http://schemas.microsoft.com/office/powerpoint/2010/main" val="33232231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03562" y="1064598"/>
            <a:ext cx="10215419" cy="646331"/>
          </a:xfrm>
          <a:prstGeom prst="rect">
            <a:avLst/>
          </a:prstGeom>
        </p:spPr>
        <p:txBody>
          <a:bodyPr wrap="square">
            <a:spAutoFit/>
          </a:bodyPr>
          <a:lstStyle/>
          <a:p>
            <a:r>
              <a:rPr lang="en-US" dirty="0" err="1"/>
              <a:t>Krechevsky</a:t>
            </a:r>
            <a:r>
              <a:rPr lang="en-US" dirty="0"/>
              <a:t>, M. 1998. Project spectrum: Pre-school assessment handbook. New York: Teachers College Press.</a:t>
            </a:r>
          </a:p>
        </p:txBody>
      </p:sp>
      <p:sp>
        <p:nvSpPr>
          <p:cNvPr id="3" name="Rectangle 2"/>
          <p:cNvSpPr/>
          <p:nvPr/>
        </p:nvSpPr>
        <p:spPr>
          <a:xfrm>
            <a:off x="803562" y="2348453"/>
            <a:ext cx="9827493" cy="369332"/>
          </a:xfrm>
          <a:prstGeom prst="rect">
            <a:avLst/>
          </a:prstGeom>
        </p:spPr>
        <p:txBody>
          <a:bodyPr wrap="square">
            <a:spAutoFit/>
          </a:bodyPr>
          <a:lstStyle/>
          <a:p>
            <a:r>
              <a:rPr lang="en-US" dirty="0"/>
              <a:t>Feldman, D. 1994. Beyond universals in cognitive development. Westport, CN: </a:t>
            </a:r>
            <a:r>
              <a:rPr lang="en-US" dirty="0" err="1"/>
              <a:t>Ablex</a:t>
            </a:r>
            <a:r>
              <a:rPr lang="en-US" dirty="0"/>
              <a:t> Publishing</a:t>
            </a:r>
          </a:p>
        </p:txBody>
      </p:sp>
      <p:sp>
        <p:nvSpPr>
          <p:cNvPr id="4" name="Rectangle 3"/>
          <p:cNvSpPr/>
          <p:nvPr/>
        </p:nvSpPr>
        <p:spPr>
          <a:xfrm>
            <a:off x="785093" y="3512327"/>
            <a:ext cx="9845962" cy="646331"/>
          </a:xfrm>
          <a:prstGeom prst="rect">
            <a:avLst/>
          </a:prstGeom>
        </p:spPr>
        <p:txBody>
          <a:bodyPr wrap="square">
            <a:spAutoFit/>
          </a:bodyPr>
          <a:lstStyle/>
          <a:p>
            <a:r>
              <a:rPr lang="en-US" dirty="0"/>
              <a:t>Gardner, H. 1999. Assessment in context. In Learners, learning and assessment, ed. P. Murphy, 90-117. London: Open University</a:t>
            </a:r>
          </a:p>
        </p:txBody>
      </p:sp>
    </p:spTree>
    <p:extLst>
      <p:ext uri="{BB962C8B-B14F-4D97-AF65-F5344CB8AC3E}">
        <p14:creationId xmlns:p14="http://schemas.microsoft.com/office/powerpoint/2010/main" val="16818249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rot="20030944">
            <a:off x="3032844" y="2348607"/>
            <a:ext cx="5886163" cy="1569660"/>
          </a:xfrm>
          <a:prstGeom prst="rect">
            <a:avLst/>
          </a:prstGeom>
          <a:noFill/>
          <a:ln>
            <a:solidFill>
              <a:schemeClr val="accent2"/>
            </a:solidFill>
          </a:ln>
          <a:effectLst>
            <a:glow rad="228600">
              <a:schemeClr val="accent2">
                <a:satMod val="175000"/>
                <a:alpha val="40000"/>
              </a:schemeClr>
            </a:glow>
          </a:effectLst>
        </p:spPr>
        <p:txBody>
          <a:bodyPr wrap="none" lIns="91440" tIns="45720" rIns="91440" bIns="45720">
            <a:spAutoFit/>
          </a:bodyPr>
          <a:lstStyle/>
          <a:p>
            <a:pPr algn="ctr"/>
            <a:r>
              <a:rPr lang="en-US" sz="9600" b="1" dirty="0" smtClean="0">
                <a:ln w="22225">
                  <a:solidFill>
                    <a:schemeClr val="accent2"/>
                  </a:solidFill>
                  <a:prstDash val="solid"/>
                </a:ln>
                <a:solidFill>
                  <a:schemeClr val="accent2">
                    <a:lumMod val="40000"/>
                    <a:lumOff val="60000"/>
                  </a:schemeClr>
                </a:solidFill>
              </a:rPr>
              <a:t>Thank you!</a:t>
            </a:r>
            <a:endParaRPr lang="en-US" sz="9600" b="1" cap="none" spc="0" dirty="0">
              <a:ln w="22225">
                <a:solidFill>
                  <a:schemeClr val="accent2"/>
                </a:solidFill>
                <a:prstDash val="solid"/>
              </a:ln>
              <a:solidFill>
                <a:schemeClr val="accent2">
                  <a:lumMod val="40000"/>
                  <a:lumOff val="60000"/>
                </a:schemeClr>
              </a:solidFill>
              <a:effectLst/>
            </a:endParaRPr>
          </a:p>
        </p:txBody>
      </p:sp>
    </p:spTree>
    <p:extLst>
      <p:ext uri="{BB962C8B-B14F-4D97-AF65-F5344CB8AC3E}">
        <p14:creationId xmlns:p14="http://schemas.microsoft.com/office/powerpoint/2010/main" val="53758334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1327" y="387927"/>
            <a:ext cx="9912928" cy="1773381"/>
          </a:xfrm>
          <a:ln>
            <a:solidFill>
              <a:schemeClr val="accent2"/>
            </a:solidFill>
          </a:ln>
        </p:spPr>
        <p:txBody>
          <a:bodyPr>
            <a:noAutofit/>
          </a:bodyPr>
          <a:lstStyle/>
          <a:p>
            <a:r>
              <a:rPr lang="en-US" sz="2400" b="1" dirty="0" smtClean="0">
                <a:solidFill>
                  <a:srgbClr val="FF0000"/>
                </a:solidFill>
              </a:rPr>
              <a:t>Question 2: </a:t>
            </a:r>
            <a:r>
              <a:rPr lang="en-US" sz="2400" b="1" dirty="0" smtClean="0"/>
              <a:t>Discuss </a:t>
            </a:r>
            <a:r>
              <a:rPr lang="en-US" sz="2400" b="1" dirty="0"/>
              <a:t>the importance of observational assessment methods in understanding and supporting the development of young children. Provide an example of a situation where observational assessment would be particularly beneficial.</a:t>
            </a:r>
            <a:br>
              <a:rPr lang="en-US" sz="2400" b="1" dirty="0"/>
            </a:br>
            <a:endParaRPr lang="en-US" sz="2400" b="1" dirty="0"/>
          </a:p>
        </p:txBody>
      </p:sp>
      <p:sp>
        <p:nvSpPr>
          <p:cNvPr id="3" name="Rectangle 2"/>
          <p:cNvSpPr/>
          <p:nvPr/>
        </p:nvSpPr>
        <p:spPr>
          <a:xfrm>
            <a:off x="921326" y="2602498"/>
            <a:ext cx="9912929" cy="707886"/>
          </a:xfrm>
          <a:prstGeom prst="rect">
            <a:avLst/>
          </a:prstGeom>
          <a:solidFill>
            <a:schemeClr val="accent1">
              <a:lumMod val="20000"/>
              <a:lumOff val="80000"/>
            </a:schemeClr>
          </a:solidFill>
        </p:spPr>
        <p:txBody>
          <a:bodyPr wrap="square">
            <a:spAutoFit/>
          </a:bodyPr>
          <a:lstStyle/>
          <a:p>
            <a:pPr>
              <a:spcAft>
                <a:spcPts val="1500"/>
              </a:spcAft>
            </a:pPr>
            <a:r>
              <a:rPr lang="en-US" sz="2000" b="1" dirty="0">
                <a:solidFill>
                  <a:srgbClr val="000000"/>
                </a:solidFill>
                <a:latin typeface="Calibri" panose="020F0502020204030204" pitchFamily="34" charset="0"/>
                <a:ea typeface="Times New Roman" panose="02020603050405020304" pitchFamily="18" charset="0"/>
              </a:rPr>
              <a:t>Observational assessment methods play a crucial role in understanding and supporting the </a:t>
            </a:r>
            <a:r>
              <a:rPr lang="en-US" sz="2000" b="1" dirty="0" smtClean="0">
                <a:solidFill>
                  <a:srgbClr val="000000"/>
                </a:solidFill>
                <a:latin typeface="Calibri" panose="020F0502020204030204" pitchFamily="34" charset="0"/>
                <a:ea typeface="Times New Roman" panose="02020603050405020304" pitchFamily="18" charset="0"/>
              </a:rPr>
              <a:t>development of </a:t>
            </a:r>
            <a:r>
              <a:rPr lang="en-US" sz="2000" b="1" dirty="0">
                <a:solidFill>
                  <a:srgbClr val="000000"/>
                </a:solidFill>
                <a:latin typeface="Calibri" panose="020F0502020204030204" pitchFamily="34" charset="0"/>
                <a:ea typeface="Times New Roman" panose="02020603050405020304" pitchFamily="18" charset="0"/>
              </a:rPr>
              <a:t>young children for several reasons:</a:t>
            </a:r>
            <a:endParaRPr lang="en-US" sz="2000" b="1" dirty="0">
              <a:effectLst/>
              <a:latin typeface="Times New Roman" panose="02020603050405020304" pitchFamily="18" charset="0"/>
              <a:ea typeface="Times New Roman" panose="02020603050405020304" pitchFamily="18" charset="0"/>
            </a:endParaRPr>
          </a:p>
        </p:txBody>
      </p:sp>
      <p:sp>
        <p:nvSpPr>
          <p:cNvPr id="4" name="Rectangle 3"/>
          <p:cNvSpPr/>
          <p:nvPr/>
        </p:nvSpPr>
        <p:spPr>
          <a:xfrm>
            <a:off x="921326" y="3751574"/>
            <a:ext cx="10023765" cy="1631216"/>
          </a:xfrm>
          <a:prstGeom prst="rect">
            <a:avLst/>
          </a:prstGeom>
        </p:spPr>
        <p:txBody>
          <a:bodyPr wrap="square">
            <a:spAutoFit/>
          </a:bodyPr>
          <a:lstStyle/>
          <a:p>
            <a:pPr marL="342900" marR="0" lvl="0" indent="-342900">
              <a:spcBef>
                <a:spcPts val="0"/>
              </a:spcBef>
              <a:spcAft>
                <a:spcPts val="0"/>
              </a:spcAft>
              <a:tabLst>
                <a:tab pos="457200" algn="l"/>
              </a:tabLst>
            </a:pPr>
            <a:r>
              <a:rPr lang="en-US" sz="2000" b="1" dirty="0">
                <a:solidFill>
                  <a:srgbClr val="000000"/>
                </a:solidFill>
                <a:latin typeface="Calibri" panose="020F0502020204030204" pitchFamily="34" charset="0"/>
                <a:ea typeface="Times New Roman" panose="02020603050405020304" pitchFamily="18" charset="0"/>
              </a:rPr>
              <a:t>Holistic Understanding</a:t>
            </a:r>
            <a:r>
              <a:rPr lang="en-US" sz="2000" dirty="0">
                <a:solidFill>
                  <a:srgbClr val="000000"/>
                </a:solidFill>
                <a:latin typeface="Calibri" panose="020F0502020204030204" pitchFamily="34" charset="0"/>
                <a:ea typeface="Times New Roman" panose="02020603050405020304" pitchFamily="18" charset="0"/>
              </a:rPr>
              <a:t>: Observing children in their natural environments allows educators and </a:t>
            </a:r>
            <a:endParaRPr lang="en-US" sz="2000" dirty="0" smtClean="0">
              <a:solidFill>
                <a:srgbClr val="000000"/>
              </a:solidFill>
              <a:latin typeface="Calibri" panose="020F0502020204030204" pitchFamily="34" charset="0"/>
              <a:ea typeface="Times New Roman" panose="02020603050405020304" pitchFamily="18" charset="0"/>
            </a:endParaRPr>
          </a:p>
          <a:p>
            <a:pPr marL="342900" marR="0" lvl="0" indent="-342900">
              <a:spcBef>
                <a:spcPts val="0"/>
              </a:spcBef>
              <a:spcAft>
                <a:spcPts val="0"/>
              </a:spcAft>
              <a:tabLst>
                <a:tab pos="457200" algn="l"/>
              </a:tabLst>
            </a:pPr>
            <a:endParaRPr lang="en-US" sz="2000" dirty="0" smtClean="0">
              <a:solidFill>
                <a:srgbClr val="000000"/>
              </a:solidFill>
              <a:latin typeface="Calibri" panose="020F0502020204030204" pitchFamily="34" charset="0"/>
              <a:ea typeface="Times New Roman" panose="02020603050405020304" pitchFamily="18" charset="0"/>
            </a:endParaRPr>
          </a:p>
          <a:p>
            <a:pPr marL="342900" marR="0" lvl="0" indent="-342900">
              <a:spcBef>
                <a:spcPts val="0"/>
              </a:spcBef>
              <a:spcAft>
                <a:spcPts val="0"/>
              </a:spcAft>
              <a:tabLst>
                <a:tab pos="457200" algn="l"/>
              </a:tabLst>
            </a:pPr>
            <a:r>
              <a:rPr lang="en-US" sz="2000" dirty="0" smtClean="0">
                <a:solidFill>
                  <a:srgbClr val="000000"/>
                </a:solidFill>
                <a:latin typeface="Calibri" panose="020F0502020204030204" pitchFamily="34" charset="0"/>
                <a:ea typeface="Times New Roman" panose="02020603050405020304" pitchFamily="18" charset="0"/>
              </a:rPr>
              <a:t>caregivers </a:t>
            </a:r>
            <a:r>
              <a:rPr lang="en-US" sz="2000" dirty="0">
                <a:solidFill>
                  <a:srgbClr val="000000"/>
                </a:solidFill>
                <a:latin typeface="Calibri" panose="020F0502020204030204" pitchFamily="34" charset="0"/>
                <a:ea typeface="Times New Roman" panose="02020603050405020304" pitchFamily="18" charset="0"/>
              </a:rPr>
              <a:t>to gain a holistic understanding of their development. This includes not </a:t>
            </a:r>
            <a:r>
              <a:rPr lang="en-US" sz="2000" dirty="0" smtClean="0">
                <a:solidFill>
                  <a:srgbClr val="000000"/>
                </a:solidFill>
                <a:latin typeface="Calibri" panose="020F0502020204030204" pitchFamily="34" charset="0"/>
                <a:ea typeface="Times New Roman" panose="02020603050405020304" pitchFamily="18" charset="0"/>
              </a:rPr>
              <a:t>only</a:t>
            </a:r>
          </a:p>
          <a:p>
            <a:pPr marL="342900" marR="0" lvl="0" indent="-342900">
              <a:spcBef>
                <a:spcPts val="0"/>
              </a:spcBef>
              <a:spcAft>
                <a:spcPts val="0"/>
              </a:spcAft>
              <a:tabLst>
                <a:tab pos="457200" algn="l"/>
              </a:tabLst>
            </a:pPr>
            <a:endParaRPr lang="en-US" sz="2000" dirty="0">
              <a:solidFill>
                <a:srgbClr val="000000"/>
              </a:solidFill>
              <a:latin typeface="Calibri" panose="020F0502020204030204" pitchFamily="34" charset="0"/>
              <a:ea typeface="Times New Roman" panose="02020603050405020304" pitchFamily="18" charset="0"/>
            </a:endParaRPr>
          </a:p>
          <a:p>
            <a:pPr marL="342900" marR="0" lvl="0" indent="-342900">
              <a:spcBef>
                <a:spcPts val="0"/>
              </a:spcBef>
              <a:spcAft>
                <a:spcPts val="0"/>
              </a:spcAft>
              <a:tabLst>
                <a:tab pos="457200" algn="l"/>
              </a:tabLst>
            </a:pPr>
            <a:r>
              <a:rPr lang="en-US" sz="2000" dirty="0" smtClean="0">
                <a:solidFill>
                  <a:srgbClr val="000000"/>
                </a:solidFill>
                <a:latin typeface="Calibri" panose="020F0502020204030204" pitchFamily="34" charset="0"/>
                <a:ea typeface="Times New Roman" panose="02020603050405020304" pitchFamily="18" charset="0"/>
              </a:rPr>
              <a:t>cognitive </a:t>
            </a:r>
            <a:r>
              <a:rPr lang="en-US" sz="2000" dirty="0">
                <a:solidFill>
                  <a:srgbClr val="000000"/>
                </a:solidFill>
                <a:latin typeface="Calibri" panose="020F0502020204030204" pitchFamily="34" charset="0"/>
                <a:ea typeface="Times New Roman" panose="02020603050405020304" pitchFamily="18" charset="0"/>
              </a:rPr>
              <a:t>development but also social, emotional, and physical aspects.</a:t>
            </a:r>
            <a:endParaRPr lang="en-US" sz="20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7779232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14399" y="575255"/>
            <a:ext cx="10086109" cy="2246769"/>
          </a:xfrm>
          <a:prstGeom prst="rect">
            <a:avLst/>
          </a:prstGeom>
        </p:spPr>
        <p:txBody>
          <a:bodyPr wrap="square">
            <a:spAutoFit/>
          </a:bodyPr>
          <a:lstStyle/>
          <a:p>
            <a:r>
              <a:rPr lang="en-US" sz="2000" b="1" dirty="0">
                <a:solidFill>
                  <a:srgbClr val="000000"/>
                </a:solidFill>
                <a:latin typeface="Calibri" panose="020F0502020204030204" pitchFamily="34" charset="0"/>
                <a:ea typeface="Calibri" panose="020F0502020204030204" pitchFamily="34" charset="0"/>
              </a:rPr>
              <a:t>Individualized Support</a:t>
            </a:r>
            <a:r>
              <a:rPr lang="en-US" sz="2000" dirty="0">
                <a:solidFill>
                  <a:srgbClr val="000000"/>
                </a:solidFill>
                <a:latin typeface="Calibri" panose="020F0502020204030204" pitchFamily="34" charset="0"/>
                <a:ea typeface="Calibri" panose="020F0502020204030204" pitchFamily="34" charset="0"/>
              </a:rPr>
              <a:t>: Every child is unique, and observational assessments enable educators </a:t>
            </a:r>
            <a:endParaRPr lang="en-US" sz="2000" dirty="0" smtClean="0">
              <a:solidFill>
                <a:srgbClr val="000000"/>
              </a:solidFill>
              <a:latin typeface="Calibri" panose="020F0502020204030204" pitchFamily="34" charset="0"/>
              <a:ea typeface="Calibri" panose="020F0502020204030204" pitchFamily="34" charset="0"/>
            </a:endParaRPr>
          </a:p>
          <a:p>
            <a:endParaRPr lang="en-US" sz="2000" dirty="0">
              <a:solidFill>
                <a:srgbClr val="000000"/>
              </a:solidFill>
              <a:latin typeface="Calibri" panose="020F0502020204030204" pitchFamily="34" charset="0"/>
              <a:ea typeface="Calibri" panose="020F0502020204030204" pitchFamily="34" charset="0"/>
            </a:endParaRPr>
          </a:p>
          <a:p>
            <a:r>
              <a:rPr lang="en-US" sz="2000" dirty="0" smtClean="0">
                <a:solidFill>
                  <a:srgbClr val="000000"/>
                </a:solidFill>
                <a:latin typeface="Calibri" panose="020F0502020204030204" pitchFamily="34" charset="0"/>
                <a:ea typeface="Calibri" panose="020F0502020204030204" pitchFamily="34" charset="0"/>
              </a:rPr>
              <a:t>to </a:t>
            </a:r>
            <a:r>
              <a:rPr lang="en-US" sz="2000" dirty="0">
                <a:solidFill>
                  <a:srgbClr val="000000"/>
                </a:solidFill>
                <a:latin typeface="Calibri" panose="020F0502020204030204" pitchFamily="34" charset="0"/>
                <a:ea typeface="Calibri" panose="020F0502020204030204" pitchFamily="34" charset="0"/>
              </a:rPr>
              <a:t>tailor their support and interventions according to the specific needs and strengths of </a:t>
            </a:r>
            <a:r>
              <a:rPr lang="en-US" sz="2000" dirty="0" smtClean="0">
                <a:solidFill>
                  <a:srgbClr val="000000"/>
                </a:solidFill>
                <a:latin typeface="Calibri" panose="020F0502020204030204" pitchFamily="34" charset="0"/>
                <a:ea typeface="Calibri" panose="020F0502020204030204" pitchFamily="34" charset="0"/>
              </a:rPr>
              <a:t>each</a:t>
            </a:r>
          </a:p>
          <a:p>
            <a:endParaRPr lang="en-US" sz="2000" dirty="0">
              <a:solidFill>
                <a:srgbClr val="000000"/>
              </a:solidFill>
              <a:latin typeface="Calibri" panose="020F0502020204030204" pitchFamily="34" charset="0"/>
              <a:ea typeface="Calibri" panose="020F0502020204030204" pitchFamily="34" charset="0"/>
            </a:endParaRPr>
          </a:p>
          <a:p>
            <a:r>
              <a:rPr lang="en-US" sz="2000" dirty="0" smtClean="0">
                <a:solidFill>
                  <a:srgbClr val="000000"/>
                </a:solidFill>
                <a:latin typeface="Calibri" panose="020F0502020204030204" pitchFamily="34" charset="0"/>
                <a:ea typeface="Calibri" panose="020F0502020204030204" pitchFamily="34" charset="0"/>
              </a:rPr>
              <a:t>child</a:t>
            </a:r>
            <a:r>
              <a:rPr lang="en-US" sz="2000" dirty="0">
                <a:solidFill>
                  <a:srgbClr val="000000"/>
                </a:solidFill>
                <a:latin typeface="Calibri" panose="020F0502020204030204" pitchFamily="34" charset="0"/>
                <a:ea typeface="Calibri" panose="020F0502020204030204" pitchFamily="34" charset="0"/>
              </a:rPr>
              <a:t>. By observing their behaviors, interactions, and responses to various stimuli, educators </a:t>
            </a:r>
            <a:endParaRPr lang="en-US" sz="2000" dirty="0" smtClean="0">
              <a:solidFill>
                <a:srgbClr val="000000"/>
              </a:solidFill>
              <a:latin typeface="Calibri" panose="020F0502020204030204" pitchFamily="34" charset="0"/>
              <a:ea typeface="Calibri" panose="020F0502020204030204" pitchFamily="34" charset="0"/>
            </a:endParaRPr>
          </a:p>
          <a:p>
            <a:endParaRPr lang="en-US" sz="2000" dirty="0">
              <a:solidFill>
                <a:srgbClr val="000000"/>
              </a:solidFill>
              <a:latin typeface="Calibri" panose="020F0502020204030204" pitchFamily="34" charset="0"/>
              <a:ea typeface="Calibri" panose="020F0502020204030204" pitchFamily="34" charset="0"/>
            </a:endParaRPr>
          </a:p>
          <a:p>
            <a:r>
              <a:rPr lang="en-US" sz="2000" dirty="0" smtClean="0">
                <a:solidFill>
                  <a:srgbClr val="000000"/>
                </a:solidFill>
                <a:latin typeface="Calibri" panose="020F0502020204030204" pitchFamily="34" charset="0"/>
                <a:ea typeface="Calibri" panose="020F0502020204030204" pitchFamily="34" charset="0"/>
              </a:rPr>
              <a:t>can </a:t>
            </a:r>
            <a:r>
              <a:rPr lang="en-US" sz="2000" dirty="0">
                <a:solidFill>
                  <a:srgbClr val="000000"/>
                </a:solidFill>
                <a:latin typeface="Calibri" panose="020F0502020204030204" pitchFamily="34" charset="0"/>
                <a:ea typeface="Calibri" panose="020F0502020204030204" pitchFamily="34" charset="0"/>
              </a:rPr>
              <a:t>identify areas where children may need additional support or enrichment</a:t>
            </a:r>
            <a:endParaRPr lang="en-US" sz="2000" dirty="0"/>
          </a:p>
        </p:txBody>
      </p:sp>
      <p:sp>
        <p:nvSpPr>
          <p:cNvPr id="3" name="Rectangle 2"/>
          <p:cNvSpPr/>
          <p:nvPr/>
        </p:nvSpPr>
        <p:spPr>
          <a:xfrm>
            <a:off x="914398" y="3687863"/>
            <a:ext cx="10086109" cy="1631216"/>
          </a:xfrm>
          <a:prstGeom prst="rect">
            <a:avLst/>
          </a:prstGeom>
        </p:spPr>
        <p:txBody>
          <a:bodyPr wrap="square">
            <a:spAutoFit/>
          </a:bodyPr>
          <a:lstStyle/>
          <a:p>
            <a:pPr marL="342900" marR="0" lvl="0" indent="-342900">
              <a:spcBef>
                <a:spcPts val="0"/>
              </a:spcBef>
              <a:spcAft>
                <a:spcPts val="0"/>
              </a:spcAft>
              <a:tabLst>
                <a:tab pos="457200" algn="l"/>
              </a:tabLst>
            </a:pPr>
            <a:r>
              <a:rPr lang="en-US" sz="2000" b="1" dirty="0">
                <a:solidFill>
                  <a:srgbClr val="000000"/>
                </a:solidFill>
                <a:latin typeface="Calibri" panose="020F0502020204030204" pitchFamily="34" charset="0"/>
                <a:ea typeface="Times New Roman" panose="02020603050405020304" pitchFamily="18" charset="0"/>
              </a:rPr>
              <a:t>Early Intervention</a:t>
            </a:r>
            <a:r>
              <a:rPr lang="en-US" sz="2000" dirty="0">
                <a:solidFill>
                  <a:srgbClr val="000000"/>
                </a:solidFill>
                <a:latin typeface="Calibri" panose="020F0502020204030204" pitchFamily="34" charset="0"/>
                <a:ea typeface="Times New Roman" panose="02020603050405020304" pitchFamily="18" charset="0"/>
              </a:rPr>
              <a:t>: Observational assessments help in early identification of developmental </a:t>
            </a:r>
            <a:endParaRPr lang="en-US" sz="2000" dirty="0" smtClean="0">
              <a:solidFill>
                <a:srgbClr val="000000"/>
              </a:solidFill>
              <a:latin typeface="Calibri" panose="020F0502020204030204" pitchFamily="34" charset="0"/>
              <a:ea typeface="Times New Roman" panose="02020603050405020304" pitchFamily="18" charset="0"/>
            </a:endParaRPr>
          </a:p>
          <a:p>
            <a:pPr marL="342900" marR="0" lvl="0" indent="-342900">
              <a:spcBef>
                <a:spcPts val="0"/>
              </a:spcBef>
              <a:spcAft>
                <a:spcPts val="0"/>
              </a:spcAft>
              <a:tabLst>
                <a:tab pos="457200" algn="l"/>
              </a:tabLst>
            </a:pPr>
            <a:endParaRPr lang="en-US" sz="2000" dirty="0">
              <a:solidFill>
                <a:srgbClr val="000000"/>
              </a:solidFill>
              <a:latin typeface="Calibri" panose="020F0502020204030204" pitchFamily="34" charset="0"/>
              <a:ea typeface="Times New Roman" panose="02020603050405020304" pitchFamily="18" charset="0"/>
            </a:endParaRPr>
          </a:p>
          <a:p>
            <a:pPr marL="342900" marR="0" lvl="0" indent="-342900">
              <a:spcBef>
                <a:spcPts val="0"/>
              </a:spcBef>
              <a:spcAft>
                <a:spcPts val="0"/>
              </a:spcAft>
              <a:tabLst>
                <a:tab pos="457200" algn="l"/>
              </a:tabLst>
            </a:pPr>
            <a:r>
              <a:rPr lang="en-US" sz="2000" dirty="0" smtClean="0">
                <a:solidFill>
                  <a:srgbClr val="000000"/>
                </a:solidFill>
                <a:latin typeface="Calibri" panose="020F0502020204030204" pitchFamily="34" charset="0"/>
                <a:ea typeface="Times New Roman" panose="02020603050405020304" pitchFamily="18" charset="0"/>
              </a:rPr>
              <a:t>delays </a:t>
            </a:r>
            <a:r>
              <a:rPr lang="en-US" sz="2000" dirty="0">
                <a:solidFill>
                  <a:srgbClr val="000000"/>
                </a:solidFill>
                <a:latin typeface="Calibri" panose="020F0502020204030204" pitchFamily="34" charset="0"/>
                <a:ea typeface="Times New Roman" panose="02020603050405020304" pitchFamily="18" charset="0"/>
              </a:rPr>
              <a:t>or challenges. Early intervention is crucial in addressing these issues promptly, which </a:t>
            </a:r>
            <a:r>
              <a:rPr lang="en-US" sz="2000" dirty="0" smtClean="0">
                <a:solidFill>
                  <a:srgbClr val="000000"/>
                </a:solidFill>
                <a:latin typeface="Calibri" panose="020F0502020204030204" pitchFamily="34" charset="0"/>
                <a:ea typeface="Times New Roman" panose="02020603050405020304" pitchFamily="18" charset="0"/>
              </a:rPr>
              <a:t>can</a:t>
            </a:r>
          </a:p>
          <a:p>
            <a:pPr marL="342900" marR="0" lvl="0" indent="-342900">
              <a:spcBef>
                <a:spcPts val="0"/>
              </a:spcBef>
              <a:spcAft>
                <a:spcPts val="0"/>
              </a:spcAft>
              <a:tabLst>
                <a:tab pos="457200" algn="l"/>
              </a:tabLst>
            </a:pPr>
            <a:endParaRPr lang="en-US" sz="2000" dirty="0">
              <a:solidFill>
                <a:srgbClr val="000000"/>
              </a:solidFill>
              <a:latin typeface="Calibri" panose="020F0502020204030204" pitchFamily="34" charset="0"/>
              <a:ea typeface="Times New Roman" panose="02020603050405020304" pitchFamily="18" charset="0"/>
            </a:endParaRPr>
          </a:p>
          <a:p>
            <a:pPr marL="342900" marR="0" lvl="0" indent="-342900">
              <a:spcBef>
                <a:spcPts val="0"/>
              </a:spcBef>
              <a:spcAft>
                <a:spcPts val="0"/>
              </a:spcAft>
              <a:tabLst>
                <a:tab pos="457200" algn="l"/>
              </a:tabLst>
            </a:pPr>
            <a:r>
              <a:rPr lang="en-US" sz="2000" dirty="0" smtClean="0">
                <a:solidFill>
                  <a:srgbClr val="000000"/>
                </a:solidFill>
                <a:latin typeface="Calibri" panose="020F0502020204030204" pitchFamily="34" charset="0"/>
                <a:ea typeface="Times New Roman" panose="02020603050405020304" pitchFamily="18" charset="0"/>
              </a:rPr>
              <a:t>significantly </a:t>
            </a:r>
            <a:r>
              <a:rPr lang="en-US" sz="2000" dirty="0">
                <a:solidFill>
                  <a:srgbClr val="000000"/>
                </a:solidFill>
                <a:latin typeface="Calibri" panose="020F0502020204030204" pitchFamily="34" charset="0"/>
                <a:ea typeface="Times New Roman" panose="02020603050405020304" pitchFamily="18" charset="0"/>
              </a:rPr>
              <a:t>improve outcomes for children in the long term.</a:t>
            </a:r>
            <a:endParaRPr lang="en-US" sz="20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0167199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31273" y="639909"/>
            <a:ext cx="9919854" cy="2246769"/>
          </a:xfrm>
          <a:prstGeom prst="rect">
            <a:avLst/>
          </a:prstGeom>
        </p:spPr>
        <p:txBody>
          <a:bodyPr wrap="square">
            <a:spAutoFit/>
          </a:bodyPr>
          <a:lstStyle/>
          <a:p>
            <a:pPr marL="342900" marR="0" lvl="0" indent="-342900">
              <a:spcBef>
                <a:spcPts val="0"/>
              </a:spcBef>
              <a:spcAft>
                <a:spcPts val="0"/>
              </a:spcAft>
              <a:tabLst>
                <a:tab pos="457200" algn="l"/>
              </a:tabLst>
            </a:pPr>
            <a:r>
              <a:rPr lang="en-US" sz="2000" b="1" dirty="0">
                <a:solidFill>
                  <a:srgbClr val="000000"/>
                </a:solidFill>
                <a:latin typeface="Calibri" panose="020F0502020204030204" pitchFamily="34" charset="0"/>
                <a:ea typeface="Times New Roman" panose="02020603050405020304" pitchFamily="18" charset="0"/>
              </a:rPr>
              <a:t>Authentic Assessment</a:t>
            </a:r>
            <a:r>
              <a:rPr lang="en-US" sz="2000" dirty="0">
                <a:solidFill>
                  <a:srgbClr val="000000"/>
                </a:solidFill>
                <a:latin typeface="Calibri" panose="020F0502020204030204" pitchFamily="34" charset="0"/>
                <a:ea typeface="Times New Roman" panose="02020603050405020304" pitchFamily="18" charset="0"/>
              </a:rPr>
              <a:t>: Observing children in natural settings provides authentic and </a:t>
            </a:r>
            <a:endParaRPr lang="en-US" sz="2000" dirty="0" smtClean="0">
              <a:solidFill>
                <a:srgbClr val="000000"/>
              </a:solidFill>
              <a:latin typeface="Calibri" panose="020F0502020204030204" pitchFamily="34" charset="0"/>
              <a:ea typeface="Times New Roman" panose="02020603050405020304" pitchFamily="18" charset="0"/>
            </a:endParaRPr>
          </a:p>
          <a:p>
            <a:pPr marL="342900" marR="0" lvl="0" indent="-342900">
              <a:spcBef>
                <a:spcPts val="0"/>
              </a:spcBef>
              <a:spcAft>
                <a:spcPts val="0"/>
              </a:spcAft>
              <a:tabLst>
                <a:tab pos="457200" algn="l"/>
              </a:tabLst>
            </a:pPr>
            <a:endParaRPr lang="en-US" sz="2000" dirty="0">
              <a:solidFill>
                <a:srgbClr val="000000"/>
              </a:solidFill>
              <a:latin typeface="Calibri" panose="020F0502020204030204" pitchFamily="34" charset="0"/>
              <a:ea typeface="Times New Roman" panose="02020603050405020304" pitchFamily="18" charset="0"/>
            </a:endParaRPr>
          </a:p>
          <a:p>
            <a:pPr marL="342900" marR="0" lvl="0" indent="-342900">
              <a:spcBef>
                <a:spcPts val="0"/>
              </a:spcBef>
              <a:spcAft>
                <a:spcPts val="0"/>
              </a:spcAft>
              <a:tabLst>
                <a:tab pos="457200" algn="l"/>
              </a:tabLst>
            </a:pPr>
            <a:r>
              <a:rPr lang="en-US" sz="2000" dirty="0" smtClean="0">
                <a:solidFill>
                  <a:srgbClr val="000000"/>
                </a:solidFill>
                <a:latin typeface="Calibri" panose="020F0502020204030204" pitchFamily="34" charset="0"/>
                <a:ea typeface="Times New Roman" panose="02020603050405020304" pitchFamily="18" charset="0"/>
              </a:rPr>
              <a:t>contextually </a:t>
            </a:r>
            <a:r>
              <a:rPr lang="en-US" sz="2000" dirty="0">
                <a:solidFill>
                  <a:srgbClr val="000000"/>
                </a:solidFill>
                <a:latin typeface="Calibri" panose="020F0502020204030204" pitchFamily="34" charset="0"/>
                <a:ea typeface="Times New Roman" panose="02020603050405020304" pitchFamily="18" charset="0"/>
              </a:rPr>
              <a:t>relevant data. It allows educators to assess children's skills and abilities in </a:t>
            </a:r>
            <a:r>
              <a:rPr lang="en-US" sz="2000" dirty="0" smtClean="0">
                <a:solidFill>
                  <a:srgbClr val="000000"/>
                </a:solidFill>
                <a:latin typeface="Calibri" panose="020F0502020204030204" pitchFamily="34" charset="0"/>
                <a:ea typeface="Times New Roman" panose="02020603050405020304" pitchFamily="18" charset="0"/>
              </a:rPr>
              <a:t>real-life</a:t>
            </a:r>
          </a:p>
          <a:p>
            <a:pPr marL="342900" marR="0" lvl="0" indent="-342900">
              <a:spcBef>
                <a:spcPts val="0"/>
              </a:spcBef>
              <a:spcAft>
                <a:spcPts val="0"/>
              </a:spcAft>
              <a:tabLst>
                <a:tab pos="457200" algn="l"/>
              </a:tabLst>
            </a:pPr>
            <a:endParaRPr lang="en-US" sz="2000" dirty="0">
              <a:solidFill>
                <a:srgbClr val="000000"/>
              </a:solidFill>
              <a:latin typeface="Calibri" panose="020F0502020204030204" pitchFamily="34" charset="0"/>
              <a:ea typeface="Times New Roman" panose="02020603050405020304" pitchFamily="18" charset="0"/>
            </a:endParaRPr>
          </a:p>
          <a:p>
            <a:pPr marL="342900" marR="0" lvl="0" indent="-342900">
              <a:spcBef>
                <a:spcPts val="0"/>
              </a:spcBef>
              <a:spcAft>
                <a:spcPts val="0"/>
              </a:spcAft>
              <a:tabLst>
                <a:tab pos="457200" algn="l"/>
              </a:tabLst>
            </a:pPr>
            <a:r>
              <a:rPr lang="en-US" sz="2000" dirty="0" smtClean="0">
                <a:solidFill>
                  <a:srgbClr val="000000"/>
                </a:solidFill>
                <a:latin typeface="Calibri" panose="020F0502020204030204" pitchFamily="34" charset="0"/>
                <a:ea typeface="Times New Roman" panose="02020603050405020304" pitchFamily="18" charset="0"/>
              </a:rPr>
              <a:t>situations</a:t>
            </a:r>
            <a:r>
              <a:rPr lang="en-US" sz="2000" dirty="0">
                <a:solidFill>
                  <a:srgbClr val="000000"/>
                </a:solidFill>
                <a:latin typeface="Calibri" panose="020F0502020204030204" pitchFamily="34" charset="0"/>
                <a:ea typeface="Times New Roman" panose="02020603050405020304" pitchFamily="18" charset="0"/>
              </a:rPr>
              <a:t>, rather than relying solely on standardized tests or assessments that may not </a:t>
            </a:r>
            <a:endParaRPr lang="en-US" sz="2000" dirty="0" smtClean="0">
              <a:solidFill>
                <a:srgbClr val="000000"/>
              </a:solidFill>
              <a:latin typeface="Calibri" panose="020F0502020204030204" pitchFamily="34" charset="0"/>
              <a:ea typeface="Times New Roman" panose="02020603050405020304" pitchFamily="18" charset="0"/>
            </a:endParaRPr>
          </a:p>
          <a:p>
            <a:pPr marL="342900" marR="0" lvl="0" indent="-342900">
              <a:spcBef>
                <a:spcPts val="0"/>
              </a:spcBef>
              <a:spcAft>
                <a:spcPts val="0"/>
              </a:spcAft>
              <a:tabLst>
                <a:tab pos="457200" algn="l"/>
              </a:tabLst>
            </a:pPr>
            <a:endParaRPr lang="en-US" sz="2000" dirty="0">
              <a:solidFill>
                <a:srgbClr val="000000"/>
              </a:solidFill>
              <a:latin typeface="Calibri" panose="020F0502020204030204" pitchFamily="34" charset="0"/>
              <a:ea typeface="Times New Roman" panose="02020603050405020304" pitchFamily="18" charset="0"/>
            </a:endParaRPr>
          </a:p>
          <a:p>
            <a:pPr marL="342900" marR="0" lvl="0" indent="-342900">
              <a:spcBef>
                <a:spcPts val="0"/>
              </a:spcBef>
              <a:spcAft>
                <a:spcPts val="0"/>
              </a:spcAft>
              <a:tabLst>
                <a:tab pos="457200" algn="l"/>
              </a:tabLst>
            </a:pPr>
            <a:r>
              <a:rPr lang="en-US" sz="2000" dirty="0" smtClean="0">
                <a:solidFill>
                  <a:srgbClr val="000000"/>
                </a:solidFill>
                <a:latin typeface="Calibri" panose="020F0502020204030204" pitchFamily="34" charset="0"/>
                <a:ea typeface="Times New Roman" panose="02020603050405020304" pitchFamily="18" charset="0"/>
              </a:rPr>
              <a:t>capture </a:t>
            </a:r>
            <a:r>
              <a:rPr lang="en-US" sz="2000" dirty="0">
                <a:solidFill>
                  <a:srgbClr val="000000"/>
                </a:solidFill>
                <a:latin typeface="Calibri" panose="020F0502020204030204" pitchFamily="34" charset="0"/>
                <a:ea typeface="Times New Roman" panose="02020603050405020304" pitchFamily="18" charset="0"/>
              </a:rPr>
              <a:t>the full range of a child's capabilities.</a:t>
            </a:r>
            <a:endParaRPr lang="en-US" sz="2000" dirty="0">
              <a:effectLst/>
              <a:latin typeface="Times New Roman" panose="02020603050405020304" pitchFamily="18" charset="0"/>
              <a:ea typeface="Times New Roman" panose="02020603050405020304" pitchFamily="18" charset="0"/>
            </a:endParaRPr>
          </a:p>
        </p:txBody>
      </p:sp>
      <p:sp>
        <p:nvSpPr>
          <p:cNvPr id="3" name="Rectangle 2"/>
          <p:cNvSpPr/>
          <p:nvPr/>
        </p:nvSpPr>
        <p:spPr>
          <a:xfrm>
            <a:off x="729673" y="3364637"/>
            <a:ext cx="9864436" cy="2246769"/>
          </a:xfrm>
          <a:prstGeom prst="rect">
            <a:avLst/>
          </a:prstGeom>
        </p:spPr>
        <p:txBody>
          <a:bodyPr wrap="square">
            <a:spAutoFit/>
          </a:bodyPr>
          <a:lstStyle/>
          <a:p>
            <a:pPr marL="342900" marR="0" lvl="0" indent="-342900">
              <a:spcBef>
                <a:spcPts val="0"/>
              </a:spcBef>
              <a:spcAft>
                <a:spcPts val="0"/>
              </a:spcAft>
              <a:tabLst>
                <a:tab pos="457200" algn="l"/>
              </a:tabLst>
            </a:pPr>
            <a:r>
              <a:rPr lang="en-US" sz="2000" b="1" dirty="0">
                <a:solidFill>
                  <a:srgbClr val="000000"/>
                </a:solidFill>
                <a:latin typeface="Calibri" panose="020F0502020204030204" pitchFamily="34" charset="0"/>
                <a:ea typeface="Times New Roman" panose="02020603050405020304" pitchFamily="18" charset="0"/>
              </a:rPr>
              <a:t>Relationship Building</a:t>
            </a:r>
            <a:r>
              <a:rPr lang="en-US" sz="2000" dirty="0">
                <a:solidFill>
                  <a:srgbClr val="000000"/>
                </a:solidFill>
                <a:latin typeface="Calibri" panose="020F0502020204030204" pitchFamily="34" charset="0"/>
                <a:ea typeface="Times New Roman" panose="02020603050405020304" pitchFamily="18" charset="0"/>
              </a:rPr>
              <a:t>: Observation provides opportunities for educators to build strong </a:t>
            </a:r>
            <a:endParaRPr lang="en-US" sz="2000" dirty="0" smtClean="0">
              <a:solidFill>
                <a:srgbClr val="000000"/>
              </a:solidFill>
              <a:latin typeface="Calibri" panose="020F0502020204030204" pitchFamily="34" charset="0"/>
              <a:ea typeface="Times New Roman" panose="02020603050405020304" pitchFamily="18" charset="0"/>
            </a:endParaRPr>
          </a:p>
          <a:p>
            <a:pPr marL="342900" marR="0" lvl="0" indent="-342900">
              <a:spcBef>
                <a:spcPts val="0"/>
              </a:spcBef>
              <a:spcAft>
                <a:spcPts val="0"/>
              </a:spcAft>
              <a:tabLst>
                <a:tab pos="457200" algn="l"/>
              </a:tabLst>
            </a:pPr>
            <a:endParaRPr lang="en-US" sz="2000" dirty="0">
              <a:solidFill>
                <a:srgbClr val="000000"/>
              </a:solidFill>
              <a:latin typeface="Calibri" panose="020F0502020204030204" pitchFamily="34" charset="0"/>
              <a:ea typeface="Times New Roman" panose="02020603050405020304" pitchFamily="18" charset="0"/>
            </a:endParaRPr>
          </a:p>
          <a:p>
            <a:pPr marL="342900" marR="0" lvl="0" indent="-342900">
              <a:spcBef>
                <a:spcPts val="0"/>
              </a:spcBef>
              <a:spcAft>
                <a:spcPts val="0"/>
              </a:spcAft>
              <a:tabLst>
                <a:tab pos="457200" algn="l"/>
              </a:tabLst>
            </a:pPr>
            <a:r>
              <a:rPr lang="en-US" sz="2000" dirty="0" smtClean="0">
                <a:solidFill>
                  <a:srgbClr val="000000"/>
                </a:solidFill>
                <a:latin typeface="Calibri" panose="020F0502020204030204" pitchFamily="34" charset="0"/>
                <a:ea typeface="Times New Roman" panose="02020603050405020304" pitchFamily="18" charset="0"/>
              </a:rPr>
              <a:t>relationships </a:t>
            </a:r>
            <a:r>
              <a:rPr lang="en-US" sz="2000" dirty="0">
                <a:solidFill>
                  <a:srgbClr val="000000"/>
                </a:solidFill>
                <a:latin typeface="Calibri" panose="020F0502020204030204" pitchFamily="34" charset="0"/>
                <a:ea typeface="Times New Roman" panose="02020603050405020304" pitchFamily="18" charset="0"/>
              </a:rPr>
              <a:t>with children and their families. By spending time observing and interacting </a:t>
            </a:r>
            <a:endParaRPr lang="en-US" sz="2000" dirty="0" smtClean="0">
              <a:solidFill>
                <a:srgbClr val="000000"/>
              </a:solidFill>
              <a:latin typeface="Calibri" panose="020F0502020204030204" pitchFamily="34" charset="0"/>
              <a:ea typeface="Times New Roman" panose="02020603050405020304" pitchFamily="18" charset="0"/>
            </a:endParaRPr>
          </a:p>
          <a:p>
            <a:pPr marL="342900" marR="0" lvl="0" indent="-342900">
              <a:spcBef>
                <a:spcPts val="0"/>
              </a:spcBef>
              <a:spcAft>
                <a:spcPts val="0"/>
              </a:spcAft>
              <a:tabLst>
                <a:tab pos="457200" algn="l"/>
              </a:tabLst>
            </a:pPr>
            <a:endParaRPr lang="en-US" sz="2000" dirty="0">
              <a:solidFill>
                <a:srgbClr val="000000"/>
              </a:solidFill>
              <a:latin typeface="Calibri" panose="020F0502020204030204" pitchFamily="34" charset="0"/>
              <a:ea typeface="Times New Roman" panose="02020603050405020304" pitchFamily="18" charset="0"/>
            </a:endParaRPr>
          </a:p>
          <a:p>
            <a:pPr marL="342900" marR="0" lvl="0" indent="-342900">
              <a:spcBef>
                <a:spcPts val="0"/>
              </a:spcBef>
              <a:spcAft>
                <a:spcPts val="0"/>
              </a:spcAft>
              <a:tabLst>
                <a:tab pos="457200" algn="l"/>
              </a:tabLst>
            </a:pPr>
            <a:r>
              <a:rPr lang="en-US" sz="2000" dirty="0" smtClean="0">
                <a:solidFill>
                  <a:srgbClr val="000000"/>
                </a:solidFill>
                <a:latin typeface="Calibri" panose="020F0502020204030204" pitchFamily="34" charset="0"/>
                <a:ea typeface="Times New Roman" panose="02020603050405020304" pitchFamily="18" charset="0"/>
              </a:rPr>
              <a:t>with </a:t>
            </a:r>
            <a:r>
              <a:rPr lang="en-US" sz="2000" dirty="0">
                <a:solidFill>
                  <a:srgbClr val="000000"/>
                </a:solidFill>
                <a:latin typeface="Calibri" panose="020F0502020204030204" pitchFamily="34" charset="0"/>
                <a:ea typeface="Times New Roman" panose="02020603050405020304" pitchFamily="18" charset="0"/>
              </a:rPr>
              <a:t>children, educators can gain insights into their interests, preferences, and unique </a:t>
            </a:r>
            <a:endParaRPr lang="en-US" sz="2000" dirty="0" smtClean="0">
              <a:solidFill>
                <a:srgbClr val="000000"/>
              </a:solidFill>
              <a:latin typeface="Calibri" panose="020F0502020204030204" pitchFamily="34" charset="0"/>
              <a:ea typeface="Times New Roman" panose="02020603050405020304" pitchFamily="18" charset="0"/>
            </a:endParaRPr>
          </a:p>
          <a:p>
            <a:pPr marL="342900" marR="0" lvl="0" indent="-342900">
              <a:spcBef>
                <a:spcPts val="0"/>
              </a:spcBef>
              <a:spcAft>
                <a:spcPts val="0"/>
              </a:spcAft>
              <a:tabLst>
                <a:tab pos="457200" algn="l"/>
              </a:tabLst>
            </a:pPr>
            <a:endParaRPr lang="en-US" sz="2000" dirty="0">
              <a:solidFill>
                <a:srgbClr val="000000"/>
              </a:solidFill>
              <a:latin typeface="Calibri" panose="020F0502020204030204" pitchFamily="34" charset="0"/>
              <a:ea typeface="Times New Roman" panose="02020603050405020304" pitchFamily="18" charset="0"/>
            </a:endParaRPr>
          </a:p>
          <a:p>
            <a:pPr marL="342900" marR="0" lvl="0" indent="-342900">
              <a:spcBef>
                <a:spcPts val="0"/>
              </a:spcBef>
              <a:spcAft>
                <a:spcPts val="0"/>
              </a:spcAft>
              <a:tabLst>
                <a:tab pos="457200" algn="l"/>
              </a:tabLst>
            </a:pPr>
            <a:r>
              <a:rPr lang="en-US" sz="2000" dirty="0" smtClean="0">
                <a:solidFill>
                  <a:srgbClr val="000000"/>
                </a:solidFill>
                <a:latin typeface="Calibri" panose="020F0502020204030204" pitchFamily="34" charset="0"/>
                <a:ea typeface="Times New Roman" panose="02020603050405020304" pitchFamily="18" charset="0"/>
              </a:rPr>
              <a:t>personalities</a:t>
            </a:r>
            <a:r>
              <a:rPr lang="en-US" sz="2000" dirty="0">
                <a:solidFill>
                  <a:srgbClr val="000000"/>
                </a:solidFill>
                <a:latin typeface="Calibri" panose="020F0502020204030204" pitchFamily="34" charset="0"/>
                <a:ea typeface="Times New Roman" panose="02020603050405020304" pitchFamily="18" charset="0"/>
              </a:rPr>
              <a:t>, fostering a sense of trust and rapport.</a:t>
            </a:r>
            <a:endParaRPr lang="en-US" sz="20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99968512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3490" y="383032"/>
            <a:ext cx="10437091" cy="2323713"/>
          </a:xfrm>
          <a:prstGeom prst="rect">
            <a:avLst/>
          </a:prstGeom>
          <a:solidFill>
            <a:schemeClr val="accent5">
              <a:lumMod val="20000"/>
              <a:lumOff val="80000"/>
            </a:schemeClr>
          </a:solidFill>
        </p:spPr>
        <p:txBody>
          <a:bodyPr wrap="square">
            <a:spAutoFit/>
          </a:bodyPr>
          <a:lstStyle/>
          <a:p>
            <a:pPr>
              <a:spcBef>
                <a:spcPts val="1500"/>
              </a:spcBef>
              <a:spcAft>
                <a:spcPts val="1500"/>
              </a:spcAft>
            </a:pPr>
            <a:r>
              <a:rPr lang="en-US" sz="2000" b="1" dirty="0">
                <a:solidFill>
                  <a:srgbClr val="000000"/>
                </a:solidFill>
                <a:latin typeface="Calibri" panose="020F0502020204030204" pitchFamily="34" charset="0"/>
                <a:ea typeface="Times New Roman" panose="02020603050405020304" pitchFamily="18" charset="0"/>
              </a:rPr>
              <a:t>Example Situation: Imagine a preschool classroom where a teacher notices that a child, let's </a:t>
            </a:r>
            <a:r>
              <a:rPr lang="en-US" sz="2000" b="1" dirty="0" smtClean="0">
                <a:solidFill>
                  <a:srgbClr val="000000"/>
                </a:solidFill>
                <a:latin typeface="Calibri" panose="020F0502020204030204" pitchFamily="34" charset="0"/>
                <a:ea typeface="Times New Roman" panose="02020603050405020304" pitchFamily="18" charset="0"/>
              </a:rPr>
              <a:t>call him </a:t>
            </a:r>
            <a:r>
              <a:rPr lang="en-US" sz="2000" b="1" dirty="0">
                <a:solidFill>
                  <a:srgbClr val="000000"/>
                </a:solidFill>
                <a:latin typeface="Calibri" panose="020F0502020204030204" pitchFamily="34" charset="0"/>
                <a:ea typeface="Times New Roman" panose="02020603050405020304" pitchFamily="18" charset="0"/>
              </a:rPr>
              <a:t>Alex, is consistently avoiding social interactions during group activities. He often sits alone </a:t>
            </a:r>
            <a:r>
              <a:rPr lang="en-US" sz="2000" b="1" dirty="0" smtClean="0">
                <a:solidFill>
                  <a:srgbClr val="000000"/>
                </a:solidFill>
                <a:latin typeface="Calibri" panose="020F0502020204030204" pitchFamily="34" charset="0"/>
                <a:ea typeface="Times New Roman" panose="02020603050405020304" pitchFamily="18" charset="0"/>
              </a:rPr>
              <a:t>and seems </a:t>
            </a:r>
            <a:r>
              <a:rPr lang="en-US" sz="2000" b="1" dirty="0">
                <a:solidFill>
                  <a:srgbClr val="000000"/>
                </a:solidFill>
                <a:latin typeface="Calibri" panose="020F0502020204030204" pitchFamily="34" charset="0"/>
                <a:ea typeface="Times New Roman" panose="02020603050405020304" pitchFamily="18" charset="0"/>
              </a:rPr>
              <a:t>hesitant to engage with peers or participate in discussions. Through careful observation, </a:t>
            </a:r>
            <a:r>
              <a:rPr lang="en-US" sz="2000" b="1" dirty="0" smtClean="0">
                <a:solidFill>
                  <a:srgbClr val="000000"/>
                </a:solidFill>
                <a:latin typeface="Calibri" panose="020F0502020204030204" pitchFamily="34" charset="0"/>
                <a:ea typeface="Times New Roman" panose="02020603050405020304" pitchFamily="18" charset="0"/>
              </a:rPr>
              <a:t>the teacher </a:t>
            </a:r>
            <a:r>
              <a:rPr lang="en-US" sz="2000" b="1" dirty="0">
                <a:solidFill>
                  <a:srgbClr val="000000"/>
                </a:solidFill>
                <a:latin typeface="Calibri" panose="020F0502020204030204" pitchFamily="34" charset="0"/>
                <a:ea typeface="Times New Roman" panose="02020603050405020304" pitchFamily="18" charset="0"/>
              </a:rPr>
              <a:t>notices that Alex shows a keen interest in building structures with blocks during free playtime.</a:t>
            </a:r>
            <a:endParaRPr lang="en-US" sz="2000" b="1" dirty="0">
              <a:latin typeface="Times New Roman" panose="02020603050405020304" pitchFamily="18" charset="0"/>
              <a:ea typeface="Times New Roman" panose="02020603050405020304" pitchFamily="18" charset="0"/>
            </a:endParaRPr>
          </a:p>
          <a:p>
            <a:pPr>
              <a:spcBef>
                <a:spcPts val="1500"/>
              </a:spcBef>
              <a:spcAft>
                <a:spcPts val="1500"/>
              </a:spcAft>
            </a:pPr>
            <a:r>
              <a:rPr lang="en-US" sz="2000" b="1" dirty="0">
                <a:solidFill>
                  <a:srgbClr val="000000"/>
                </a:solidFill>
                <a:latin typeface="Calibri" panose="020F0502020204030204" pitchFamily="34" charset="0"/>
                <a:ea typeface="Times New Roman" panose="02020603050405020304" pitchFamily="18" charset="0"/>
              </a:rPr>
              <a:t>In this situation, observational assessment would be particularly beneficial in several ways:</a:t>
            </a:r>
            <a:endParaRPr lang="en-US" sz="2000" b="1" dirty="0">
              <a:effectLst/>
              <a:latin typeface="Times New Roman" panose="02020603050405020304" pitchFamily="18" charset="0"/>
              <a:ea typeface="Times New Roman" panose="02020603050405020304" pitchFamily="18" charset="0"/>
            </a:endParaRPr>
          </a:p>
        </p:txBody>
      </p:sp>
      <p:sp>
        <p:nvSpPr>
          <p:cNvPr id="3" name="Rectangle 2"/>
          <p:cNvSpPr/>
          <p:nvPr/>
        </p:nvSpPr>
        <p:spPr>
          <a:xfrm>
            <a:off x="683489" y="3207527"/>
            <a:ext cx="10437092" cy="1015663"/>
          </a:xfrm>
          <a:prstGeom prst="rect">
            <a:avLst/>
          </a:prstGeom>
        </p:spPr>
        <p:txBody>
          <a:bodyPr wrap="square">
            <a:spAutoFit/>
          </a:bodyPr>
          <a:lstStyle/>
          <a:p>
            <a:r>
              <a:rPr lang="en-US" sz="2000" b="1" dirty="0">
                <a:solidFill>
                  <a:srgbClr val="000000"/>
                </a:solidFill>
                <a:latin typeface="Calibri" panose="020F0502020204030204" pitchFamily="34" charset="0"/>
                <a:ea typeface="Calibri" panose="020F0502020204030204" pitchFamily="34" charset="0"/>
              </a:rPr>
              <a:t>Identifying Social-Emotional Needs</a:t>
            </a:r>
            <a:r>
              <a:rPr lang="en-US" sz="2000" dirty="0">
                <a:solidFill>
                  <a:srgbClr val="000000"/>
                </a:solidFill>
                <a:latin typeface="Calibri" panose="020F0502020204030204" pitchFamily="34" charset="0"/>
                <a:ea typeface="Calibri" panose="020F0502020204030204" pitchFamily="34" charset="0"/>
              </a:rPr>
              <a:t>: The observation helps the teacher recognize that Alex may </a:t>
            </a:r>
            <a:r>
              <a:rPr lang="en-US" sz="2000" dirty="0" smtClean="0">
                <a:solidFill>
                  <a:srgbClr val="000000"/>
                </a:solidFill>
                <a:latin typeface="Calibri" panose="020F0502020204030204" pitchFamily="34" charset="0"/>
                <a:ea typeface="Calibri" panose="020F0502020204030204" pitchFamily="34" charset="0"/>
              </a:rPr>
              <a:t>be</a:t>
            </a:r>
          </a:p>
          <a:p>
            <a:endParaRPr lang="en-US" sz="2000" dirty="0">
              <a:solidFill>
                <a:srgbClr val="000000"/>
              </a:solidFill>
              <a:latin typeface="Calibri" panose="020F0502020204030204" pitchFamily="34" charset="0"/>
              <a:ea typeface="Calibri" panose="020F0502020204030204" pitchFamily="34" charset="0"/>
            </a:endParaRPr>
          </a:p>
          <a:p>
            <a:r>
              <a:rPr lang="en-US" sz="2000" dirty="0" smtClean="0">
                <a:solidFill>
                  <a:srgbClr val="000000"/>
                </a:solidFill>
                <a:latin typeface="Calibri" panose="020F0502020204030204" pitchFamily="34" charset="0"/>
                <a:ea typeface="Calibri" panose="020F0502020204030204" pitchFamily="34" charset="0"/>
              </a:rPr>
              <a:t>experiencing </a:t>
            </a:r>
            <a:r>
              <a:rPr lang="en-US" sz="2000" dirty="0">
                <a:solidFill>
                  <a:srgbClr val="000000"/>
                </a:solidFill>
                <a:latin typeface="Calibri" panose="020F0502020204030204" pitchFamily="34" charset="0"/>
                <a:ea typeface="Calibri" panose="020F0502020204030204" pitchFamily="34" charset="0"/>
              </a:rPr>
              <a:t>social-emotional challenges, such as shyness or anxiety in group settings</a:t>
            </a:r>
            <a:endParaRPr lang="en-US" sz="2000" dirty="0"/>
          </a:p>
        </p:txBody>
      </p:sp>
      <p:sp>
        <p:nvSpPr>
          <p:cNvPr id="4" name="Rectangle 3"/>
          <p:cNvSpPr/>
          <p:nvPr/>
        </p:nvSpPr>
        <p:spPr>
          <a:xfrm>
            <a:off x="688107" y="4723972"/>
            <a:ext cx="10432474" cy="1015663"/>
          </a:xfrm>
          <a:prstGeom prst="rect">
            <a:avLst/>
          </a:prstGeom>
        </p:spPr>
        <p:txBody>
          <a:bodyPr wrap="square">
            <a:spAutoFit/>
          </a:bodyPr>
          <a:lstStyle/>
          <a:p>
            <a:pPr marR="0" lvl="0">
              <a:spcBef>
                <a:spcPts val="0"/>
              </a:spcBef>
              <a:spcAft>
                <a:spcPts val="0"/>
              </a:spcAft>
              <a:buSzPts val="1000"/>
              <a:tabLst>
                <a:tab pos="457200" algn="l"/>
              </a:tabLst>
            </a:pPr>
            <a:r>
              <a:rPr lang="en-US" sz="2000" b="1" dirty="0">
                <a:solidFill>
                  <a:srgbClr val="000000"/>
                </a:solidFill>
                <a:latin typeface="Calibri" panose="020F0502020204030204" pitchFamily="34" charset="0"/>
                <a:ea typeface="Times New Roman" panose="02020603050405020304" pitchFamily="18" charset="0"/>
              </a:rPr>
              <a:t>Understanding Strengths</a:t>
            </a:r>
            <a:r>
              <a:rPr lang="en-US" sz="2000" dirty="0">
                <a:solidFill>
                  <a:srgbClr val="000000"/>
                </a:solidFill>
                <a:latin typeface="Calibri" panose="020F0502020204030204" pitchFamily="34" charset="0"/>
                <a:ea typeface="Times New Roman" panose="02020603050405020304" pitchFamily="18" charset="0"/>
              </a:rPr>
              <a:t>: The observation also highlights Alex's strength and interest in </a:t>
            </a:r>
            <a:r>
              <a:rPr lang="en-US" sz="2000" dirty="0" smtClean="0">
                <a:solidFill>
                  <a:srgbClr val="000000"/>
                </a:solidFill>
                <a:latin typeface="Calibri" panose="020F0502020204030204" pitchFamily="34" charset="0"/>
                <a:ea typeface="Times New Roman" panose="02020603050405020304" pitchFamily="18" charset="0"/>
              </a:rPr>
              <a:t>building</a:t>
            </a:r>
          </a:p>
          <a:p>
            <a:pPr marR="0" lvl="0">
              <a:spcBef>
                <a:spcPts val="0"/>
              </a:spcBef>
              <a:spcAft>
                <a:spcPts val="0"/>
              </a:spcAft>
              <a:buSzPts val="1000"/>
              <a:tabLst>
                <a:tab pos="457200" algn="l"/>
              </a:tabLst>
            </a:pPr>
            <a:endParaRPr lang="en-US" sz="2000" dirty="0">
              <a:solidFill>
                <a:srgbClr val="000000"/>
              </a:solidFill>
              <a:latin typeface="Calibri" panose="020F0502020204030204" pitchFamily="34" charset="0"/>
              <a:ea typeface="Times New Roman" panose="02020603050405020304" pitchFamily="18" charset="0"/>
            </a:endParaRPr>
          </a:p>
          <a:p>
            <a:pPr marR="0" lvl="0">
              <a:spcBef>
                <a:spcPts val="0"/>
              </a:spcBef>
              <a:spcAft>
                <a:spcPts val="0"/>
              </a:spcAft>
              <a:buSzPts val="1000"/>
              <a:tabLst>
                <a:tab pos="457200" algn="l"/>
              </a:tabLst>
            </a:pPr>
            <a:r>
              <a:rPr lang="en-US" sz="2000" dirty="0" smtClean="0">
                <a:solidFill>
                  <a:srgbClr val="000000"/>
                </a:solidFill>
                <a:latin typeface="Calibri" panose="020F0502020204030204" pitchFamily="34" charset="0"/>
                <a:ea typeface="Times New Roman" panose="02020603050405020304" pitchFamily="18" charset="0"/>
              </a:rPr>
              <a:t> </a:t>
            </a:r>
            <a:r>
              <a:rPr lang="en-US" sz="2000" dirty="0">
                <a:solidFill>
                  <a:srgbClr val="000000"/>
                </a:solidFill>
                <a:latin typeface="Calibri" panose="020F0502020204030204" pitchFamily="34" charset="0"/>
                <a:ea typeface="Times New Roman" panose="02020603050405020304" pitchFamily="18" charset="0"/>
              </a:rPr>
              <a:t>activities, which can serve as a potential avenue for engagement and learning.</a:t>
            </a:r>
            <a:endParaRPr lang="en-US" sz="20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0964208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1400" y="233680"/>
            <a:ext cx="10515600" cy="948575"/>
          </a:xfrm>
          <a:solidFill>
            <a:schemeClr val="accent1">
              <a:lumMod val="20000"/>
              <a:lumOff val="80000"/>
            </a:schemeClr>
          </a:solidFill>
        </p:spPr>
        <p:txBody>
          <a:bodyPr/>
          <a:lstStyle/>
          <a:p>
            <a:r>
              <a:rPr lang="en-US" dirty="0"/>
              <a:t> </a:t>
            </a:r>
            <a:r>
              <a:rPr lang="en-US" dirty="0" smtClean="0"/>
              <a:t>                           </a:t>
            </a:r>
            <a:r>
              <a:rPr lang="en-US" b="1" dirty="0" smtClean="0"/>
              <a:t>Introduction</a:t>
            </a:r>
            <a:endParaRPr lang="en-US" b="1" dirty="0"/>
          </a:p>
        </p:txBody>
      </p:sp>
      <p:sp>
        <p:nvSpPr>
          <p:cNvPr id="5" name="Rectangle 4"/>
          <p:cNvSpPr/>
          <p:nvPr/>
        </p:nvSpPr>
        <p:spPr>
          <a:xfrm>
            <a:off x="1041398" y="1160110"/>
            <a:ext cx="10515601" cy="5987152"/>
          </a:xfrm>
          <a:prstGeom prst="rect">
            <a:avLst/>
          </a:prstGeom>
        </p:spPr>
        <p:txBody>
          <a:bodyPr wrap="square">
            <a:spAutoFit/>
          </a:bodyPr>
          <a:lstStyle/>
          <a:p>
            <a:pPr algn="ctr">
              <a:lnSpc>
                <a:spcPct val="107000"/>
              </a:lnSpc>
            </a:pPr>
            <a:r>
              <a:rPr lang="en-US" sz="2000" dirty="0">
                <a:latin typeface="Calibri" panose="020F0502020204030204" pitchFamily="34" charset="0"/>
                <a:ea typeface="Calibri" panose="020F0502020204030204" pitchFamily="34" charset="0"/>
                <a:cs typeface="Calibri" panose="020F0502020204030204" pitchFamily="34" charset="0"/>
              </a:rPr>
              <a:t>In the US, Bowman, Donovan, and Burns (2001) suggest that the term assessment, as applied in </a:t>
            </a:r>
            <a:endParaRPr lang="en-US" sz="2000" dirty="0" smtClean="0">
              <a:latin typeface="Calibri" panose="020F0502020204030204" pitchFamily="34" charset="0"/>
              <a:ea typeface="Calibri" panose="020F0502020204030204" pitchFamily="34" charset="0"/>
              <a:cs typeface="Calibri" panose="020F0502020204030204" pitchFamily="34" charset="0"/>
            </a:endParaRPr>
          </a:p>
          <a:p>
            <a:pPr algn="ctr">
              <a:lnSpc>
                <a:spcPct val="107000"/>
              </a:lnSpc>
            </a:pPr>
            <a:endParaRPr lang="en-US" sz="2000" dirty="0">
              <a:latin typeface="Calibri" panose="020F0502020204030204" pitchFamily="34" charset="0"/>
              <a:ea typeface="Calibri" panose="020F0502020204030204" pitchFamily="34" charset="0"/>
              <a:cs typeface="Calibri" panose="020F0502020204030204" pitchFamily="34" charset="0"/>
            </a:endParaRPr>
          </a:p>
          <a:p>
            <a:pPr algn="ctr">
              <a:lnSpc>
                <a:spcPct val="107000"/>
              </a:lnSpc>
            </a:pPr>
            <a:r>
              <a:rPr lang="en-US" sz="2000" dirty="0" smtClean="0">
                <a:latin typeface="Calibri" panose="020F0502020204030204" pitchFamily="34" charset="0"/>
                <a:ea typeface="Calibri" panose="020F0502020204030204" pitchFamily="34" charset="0"/>
                <a:cs typeface="Calibri" panose="020F0502020204030204" pitchFamily="34" charset="0"/>
              </a:rPr>
              <a:t>early </a:t>
            </a:r>
            <a:r>
              <a:rPr lang="en-US" sz="2000" dirty="0">
                <a:latin typeface="Calibri" panose="020F0502020204030204" pitchFamily="34" charset="0"/>
                <a:ea typeface="Calibri" panose="020F0502020204030204" pitchFamily="34" charset="0"/>
                <a:cs typeface="Calibri" panose="020F0502020204030204" pitchFamily="34" charset="0"/>
              </a:rPr>
              <a:t>childhood education, generally implies the intention to provide a rich picture of the ways in </a:t>
            </a:r>
            <a:endParaRPr lang="en-US" sz="2000" dirty="0" smtClean="0">
              <a:latin typeface="Calibri" panose="020F0502020204030204" pitchFamily="34" charset="0"/>
              <a:ea typeface="Calibri" panose="020F0502020204030204" pitchFamily="34" charset="0"/>
              <a:cs typeface="Calibri" panose="020F0502020204030204" pitchFamily="34" charset="0"/>
            </a:endParaRPr>
          </a:p>
          <a:p>
            <a:pPr algn="ctr">
              <a:lnSpc>
                <a:spcPct val="107000"/>
              </a:lnSpc>
            </a:pPr>
            <a:endParaRPr lang="en-US" sz="2000" dirty="0">
              <a:latin typeface="Calibri" panose="020F0502020204030204" pitchFamily="34" charset="0"/>
              <a:ea typeface="Calibri" panose="020F0502020204030204" pitchFamily="34" charset="0"/>
              <a:cs typeface="Calibri" panose="020F0502020204030204" pitchFamily="34" charset="0"/>
            </a:endParaRPr>
          </a:p>
          <a:p>
            <a:pPr algn="ctr">
              <a:lnSpc>
                <a:spcPct val="107000"/>
              </a:lnSpc>
            </a:pPr>
            <a:r>
              <a:rPr lang="en-US" sz="2000" dirty="0" smtClean="0">
                <a:latin typeface="Calibri" panose="020F0502020204030204" pitchFamily="34" charset="0"/>
                <a:ea typeface="Calibri" panose="020F0502020204030204" pitchFamily="34" charset="0"/>
                <a:cs typeface="Calibri" panose="020F0502020204030204" pitchFamily="34" charset="0"/>
              </a:rPr>
              <a:t>which </a:t>
            </a:r>
            <a:r>
              <a:rPr lang="en-US" sz="2000" dirty="0">
                <a:latin typeface="Calibri" panose="020F0502020204030204" pitchFamily="34" charset="0"/>
                <a:ea typeface="Calibri" panose="020F0502020204030204" pitchFamily="34" charset="0"/>
                <a:cs typeface="Calibri" panose="020F0502020204030204" pitchFamily="34" charset="0"/>
              </a:rPr>
              <a:t>young children act, think and learn. In the UK, Hurst and </a:t>
            </a:r>
            <a:r>
              <a:rPr lang="en-US" sz="2000" dirty="0" err="1">
                <a:latin typeface="Calibri" panose="020F0502020204030204" pitchFamily="34" charset="0"/>
                <a:ea typeface="Calibri" panose="020F0502020204030204" pitchFamily="34" charset="0"/>
                <a:cs typeface="Calibri" panose="020F0502020204030204" pitchFamily="34" charset="0"/>
              </a:rPr>
              <a:t>Lally</a:t>
            </a:r>
            <a:r>
              <a:rPr lang="en-US" sz="2000" dirty="0">
                <a:latin typeface="Calibri" panose="020F0502020204030204" pitchFamily="34" charset="0"/>
                <a:ea typeface="Calibri" panose="020F0502020204030204" pitchFamily="34" charset="0"/>
                <a:cs typeface="Calibri" panose="020F0502020204030204" pitchFamily="34" charset="0"/>
              </a:rPr>
              <a:t> (1992) describe how </a:t>
            </a:r>
            <a:endParaRPr lang="en-US" sz="2000" dirty="0" smtClean="0">
              <a:latin typeface="Calibri" panose="020F0502020204030204" pitchFamily="34" charset="0"/>
              <a:ea typeface="Calibri" panose="020F0502020204030204" pitchFamily="34" charset="0"/>
              <a:cs typeface="Calibri" panose="020F0502020204030204" pitchFamily="34" charset="0"/>
            </a:endParaRPr>
          </a:p>
          <a:p>
            <a:pPr algn="ctr">
              <a:lnSpc>
                <a:spcPct val="107000"/>
              </a:lnSpc>
            </a:pPr>
            <a:endParaRPr lang="en-US" sz="2000" dirty="0">
              <a:latin typeface="Calibri" panose="020F0502020204030204" pitchFamily="34" charset="0"/>
              <a:ea typeface="Calibri" panose="020F0502020204030204" pitchFamily="34" charset="0"/>
              <a:cs typeface="Calibri" panose="020F0502020204030204" pitchFamily="34" charset="0"/>
            </a:endParaRPr>
          </a:p>
          <a:p>
            <a:pPr algn="ctr">
              <a:lnSpc>
                <a:spcPct val="107000"/>
              </a:lnSpc>
            </a:pPr>
            <a:r>
              <a:rPr lang="en-US" sz="2000" dirty="0" smtClean="0">
                <a:latin typeface="Calibri" panose="020F0502020204030204" pitchFamily="34" charset="0"/>
                <a:ea typeface="Calibri" panose="020F0502020204030204" pitchFamily="34" charset="0"/>
                <a:cs typeface="Calibri" panose="020F0502020204030204" pitchFamily="34" charset="0"/>
              </a:rPr>
              <a:t>assessment </a:t>
            </a:r>
            <a:r>
              <a:rPr lang="en-US" sz="2000" dirty="0">
                <a:latin typeface="Calibri" panose="020F0502020204030204" pitchFamily="34" charset="0"/>
                <a:ea typeface="Calibri" panose="020F0502020204030204" pitchFamily="34" charset="0"/>
                <a:cs typeface="Calibri" panose="020F0502020204030204" pitchFamily="34" charset="0"/>
              </a:rPr>
              <a:t>involves educators in documenting, </a:t>
            </a:r>
            <a:r>
              <a:rPr lang="en-US" sz="2000" dirty="0" smtClean="0">
                <a:latin typeface="Calibri" panose="020F0502020204030204" pitchFamily="34" charset="0"/>
                <a:ea typeface="Calibri" panose="020F0502020204030204" pitchFamily="34" charset="0"/>
                <a:cs typeface="Calibri" panose="020F0502020204030204" pitchFamily="34" charset="0"/>
              </a:rPr>
              <a:t>analyzing </a:t>
            </a:r>
            <a:r>
              <a:rPr lang="en-US" sz="2000" dirty="0">
                <a:latin typeface="Calibri" panose="020F0502020204030204" pitchFamily="34" charset="0"/>
                <a:ea typeface="Calibri" panose="020F0502020204030204" pitchFamily="34" charset="0"/>
                <a:cs typeface="Calibri" panose="020F0502020204030204" pitchFamily="34" charset="0"/>
              </a:rPr>
              <a:t>and reflecting on the information </a:t>
            </a:r>
            <a:endParaRPr lang="en-US" sz="2000" dirty="0" smtClean="0">
              <a:latin typeface="Calibri" panose="020F0502020204030204" pitchFamily="34" charset="0"/>
              <a:ea typeface="Calibri" panose="020F0502020204030204" pitchFamily="34" charset="0"/>
              <a:cs typeface="Calibri" panose="020F0502020204030204" pitchFamily="34" charset="0"/>
            </a:endParaRPr>
          </a:p>
          <a:p>
            <a:pPr algn="ctr">
              <a:lnSpc>
                <a:spcPct val="107000"/>
              </a:lnSpc>
            </a:pPr>
            <a:endParaRPr lang="en-US" sz="2000" dirty="0">
              <a:latin typeface="Calibri" panose="020F0502020204030204" pitchFamily="34" charset="0"/>
              <a:ea typeface="Calibri" panose="020F0502020204030204" pitchFamily="34" charset="0"/>
              <a:cs typeface="Calibri" panose="020F0502020204030204" pitchFamily="34" charset="0"/>
            </a:endParaRPr>
          </a:p>
          <a:p>
            <a:pPr algn="ctr">
              <a:lnSpc>
                <a:spcPct val="107000"/>
              </a:lnSpc>
            </a:pPr>
            <a:r>
              <a:rPr lang="en-US" sz="2000" dirty="0" smtClean="0">
                <a:latin typeface="Calibri" panose="020F0502020204030204" pitchFamily="34" charset="0"/>
                <a:ea typeface="Calibri" panose="020F0502020204030204" pitchFamily="34" charset="0"/>
                <a:cs typeface="Calibri" panose="020F0502020204030204" pitchFamily="34" charset="0"/>
              </a:rPr>
              <a:t>collected</a:t>
            </a:r>
            <a:r>
              <a:rPr lang="en-US" sz="2000" dirty="0">
                <a:latin typeface="Calibri" panose="020F0502020204030204" pitchFamily="34" charset="0"/>
                <a:ea typeface="Calibri" panose="020F0502020204030204" pitchFamily="34" charset="0"/>
                <a:cs typeface="Calibri" panose="020F0502020204030204" pitchFamily="34" charset="0"/>
              </a:rPr>
              <a:t>, and using this to plan and support further learning. When the educator makes </a:t>
            </a:r>
            <a:endParaRPr lang="en-US" sz="2000" dirty="0" smtClean="0">
              <a:latin typeface="Calibri" panose="020F0502020204030204" pitchFamily="34" charset="0"/>
              <a:ea typeface="Calibri" panose="020F0502020204030204" pitchFamily="34" charset="0"/>
              <a:cs typeface="Calibri" panose="020F0502020204030204" pitchFamily="34" charset="0"/>
            </a:endParaRPr>
          </a:p>
          <a:p>
            <a:pPr algn="ctr">
              <a:lnSpc>
                <a:spcPct val="107000"/>
              </a:lnSpc>
            </a:pPr>
            <a:endParaRPr lang="en-US" sz="2000" dirty="0">
              <a:latin typeface="Calibri" panose="020F0502020204030204" pitchFamily="34" charset="0"/>
              <a:ea typeface="Calibri" panose="020F0502020204030204" pitchFamily="34" charset="0"/>
              <a:cs typeface="Calibri" panose="020F0502020204030204" pitchFamily="34" charset="0"/>
            </a:endParaRPr>
          </a:p>
          <a:p>
            <a:pPr algn="ctr">
              <a:lnSpc>
                <a:spcPct val="107000"/>
              </a:lnSpc>
            </a:pPr>
            <a:r>
              <a:rPr lang="en-US" sz="2000" dirty="0" smtClean="0">
                <a:latin typeface="Calibri" panose="020F0502020204030204" pitchFamily="34" charset="0"/>
                <a:ea typeface="Calibri" panose="020F0502020204030204" pitchFamily="34" charset="0"/>
                <a:cs typeface="Calibri" panose="020F0502020204030204" pitchFamily="34" charset="0"/>
              </a:rPr>
              <a:t>judgements </a:t>
            </a:r>
            <a:r>
              <a:rPr lang="en-US" sz="2000" dirty="0">
                <a:latin typeface="Calibri" panose="020F0502020204030204" pitchFamily="34" charset="0"/>
                <a:ea typeface="Calibri" panose="020F0502020204030204" pitchFamily="34" charset="0"/>
                <a:cs typeface="Calibri" panose="020F0502020204030204" pitchFamily="34" charset="0"/>
              </a:rPr>
              <a:t>about promoting children’s learning based on the information gleaned </a:t>
            </a:r>
            <a:r>
              <a:rPr lang="en-US" sz="2000" dirty="0" smtClean="0">
                <a:latin typeface="Calibri" panose="020F0502020204030204" pitchFamily="34" charset="0"/>
                <a:ea typeface="Calibri" panose="020F0502020204030204" pitchFamily="34" charset="0"/>
                <a:cs typeface="Calibri" panose="020F0502020204030204" pitchFamily="34" charset="0"/>
              </a:rPr>
              <a:t>through</a:t>
            </a:r>
          </a:p>
          <a:p>
            <a:pPr algn="ctr">
              <a:lnSpc>
                <a:spcPct val="107000"/>
              </a:lnSpc>
            </a:pPr>
            <a:endParaRPr lang="en-US" sz="2000" dirty="0">
              <a:latin typeface="Calibri" panose="020F0502020204030204" pitchFamily="34" charset="0"/>
              <a:ea typeface="Calibri" panose="020F0502020204030204" pitchFamily="34" charset="0"/>
              <a:cs typeface="Calibri" panose="020F0502020204030204" pitchFamily="34" charset="0"/>
            </a:endParaRPr>
          </a:p>
          <a:p>
            <a:pPr algn="ctr">
              <a:lnSpc>
                <a:spcPct val="107000"/>
              </a:lnSpc>
            </a:pPr>
            <a:r>
              <a:rPr lang="en-US" sz="2000" dirty="0" smtClean="0">
                <a:latin typeface="Calibri" panose="020F0502020204030204" pitchFamily="34" charset="0"/>
                <a:ea typeface="Calibri" panose="020F0502020204030204" pitchFamily="34" charset="0"/>
                <a:cs typeface="Calibri" panose="020F0502020204030204" pitchFamily="34" charset="0"/>
              </a:rPr>
              <a:t> </a:t>
            </a:r>
            <a:r>
              <a:rPr lang="en-US" sz="2000" dirty="0">
                <a:latin typeface="Calibri" panose="020F0502020204030204" pitchFamily="34" charset="0"/>
                <a:ea typeface="Calibri" panose="020F0502020204030204" pitchFamily="34" charset="0"/>
                <a:cs typeface="Calibri" panose="020F0502020204030204" pitchFamily="34" charset="0"/>
              </a:rPr>
              <a:t>observation and interaction with them, then the assessment is considered to be formative, i.e., it </a:t>
            </a:r>
            <a:endParaRPr lang="en-US" sz="2000" dirty="0" smtClean="0">
              <a:latin typeface="Calibri" panose="020F0502020204030204" pitchFamily="34" charset="0"/>
              <a:ea typeface="Calibri" panose="020F0502020204030204" pitchFamily="34" charset="0"/>
              <a:cs typeface="Calibri" panose="020F0502020204030204" pitchFamily="34" charset="0"/>
            </a:endParaRPr>
          </a:p>
          <a:p>
            <a:pPr algn="ctr">
              <a:lnSpc>
                <a:spcPct val="107000"/>
              </a:lnSpc>
            </a:pPr>
            <a:endParaRPr lang="en-US" sz="2000" dirty="0">
              <a:latin typeface="Calibri" panose="020F0502020204030204" pitchFamily="34" charset="0"/>
              <a:ea typeface="Calibri" panose="020F0502020204030204" pitchFamily="34" charset="0"/>
              <a:cs typeface="Calibri" panose="020F0502020204030204" pitchFamily="34" charset="0"/>
            </a:endParaRPr>
          </a:p>
          <a:p>
            <a:pPr algn="ctr">
              <a:lnSpc>
                <a:spcPct val="107000"/>
              </a:lnSpc>
            </a:pPr>
            <a:r>
              <a:rPr lang="en-US" sz="2000" dirty="0" smtClean="0">
                <a:latin typeface="Calibri" panose="020F0502020204030204" pitchFamily="34" charset="0"/>
                <a:ea typeface="Calibri" panose="020F0502020204030204" pitchFamily="34" charset="0"/>
                <a:cs typeface="Calibri" panose="020F0502020204030204" pitchFamily="34" charset="0"/>
              </a:rPr>
              <a:t>promotes </a:t>
            </a:r>
            <a:r>
              <a:rPr lang="en-US" sz="2000" dirty="0">
                <a:latin typeface="Calibri" panose="020F0502020204030204" pitchFamily="34" charset="0"/>
                <a:ea typeface="Calibri" panose="020F0502020204030204" pitchFamily="34" charset="0"/>
                <a:cs typeface="Calibri" panose="020F0502020204030204" pitchFamily="34" charset="0"/>
              </a:rPr>
              <a:t>learning (see Gipps 1994; Torrance 2001</a:t>
            </a:r>
            <a:r>
              <a:rPr lang="en-US" sz="2000" dirty="0" smtClean="0">
                <a:latin typeface="Calibri" panose="020F0502020204030204" pitchFamily="34" charset="0"/>
                <a:ea typeface="Calibri" panose="020F0502020204030204" pitchFamily="34" charset="0"/>
                <a:cs typeface="Calibri" panose="020F0502020204030204" pitchFamily="34" charset="0"/>
              </a:rPr>
              <a:t>).</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pP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pP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dirty="0">
                <a:latin typeface="Calibri" panose="020F0502020204030204" pitchFamily="34" charset="0"/>
                <a:ea typeface="Calibri" panose="020F0502020204030204" pitchFamily="34" charset="0"/>
                <a:cs typeface="Calibri" panose="020F0502020204030204" pitchFamily="34" charset="0"/>
              </a:rPr>
              <a:t> </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9647579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89890" y="559944"/>
            <a:ext cx="10030691" cy="2862322"/>
          </a:xfrm>
          <a:prstGeom prst="rect">
            <a:avLst/>
          </a:prstGeom>
        </p:spPr>
        <p:txBody>
          <a:bodyPr wrap="square">
            <a:spAutoFit/>
          </a:bodyPr>
          <a:lstStyle/>
          <a:p>
            <a:r>
              <a:rPr lang="en-US" sz="2000" b="1" dirty="0">
                <a:solidFill>
                  <a:srgbClr val="000000"/>
                </a:solidFill>
                <a:latin typeface="Calibri" panose="020F0502020204030204" pitchFamily="34" charset="0"/>
                <a:ea typeface="Calibri" panose="020F0502020204030204" pitchFamily="34" charset="0"/>
              </a:rPr>
              <a:t>Tailoring Support</a:t>
            </a:r>
            <a:r>
              <a:rPr lang="en-US" sz="2000" dirty="0">
                <a:solidFill>
                  <a:srgbClr val="000000"/>
                </a:solidFill>
                <a:latin typeface="Calibri" panose="020F0502020204030204" pitchFamily="34" charset="0"/>
                <a:ea typeface="Calibri" panose="020F0502020204030204" pitchFamily="34" charset="0"/>
              </a:rPr>
              <a:t>: Armed with this information, the teacher can design activities that </a:t>
            </a:r>
            <a:r>
              <a:rPr lang="en-US" sz="2000" dirty="0" smtClean="0">
                <a:solidFill>
                  <a:srgbClr val="000000"/>
                </a:solidFill>
                <a:latin typeface="Calibri" panose="020F0502020204030204" pitchFamily="34" charset="0"/>
                <a:ea typeface="Calibri" panose="020F0502020204030204" pitchFamily="34" charset="0"/>
              </a:rPr>
              <a:t>capitalize</a:t>
            </a:r>
          </a:p>
          <a:p>
            <a:endParaRPr lang="en-US" sz="2000" dirty="0">
              <a:solidFill>
                <a:srgbClr val="000000"/>
              </a:solidFill>
              <a:latin typeface="Calibri" panose="020F0502020204030204" pitchFamily="34" charset="0"/>
              <a:ea typeface="Calibri" panose="020F0502020204030204" pitchFamily="34" charset="0"/>
            </a:endParaRPr>
          </a:p>
          <a:p>
            <a:r>
              <a:rPr lang="en-US" sz="2000" dirty="0" smtClean="0">
                <a:solidFill>
                  <a:srgbClr val="000000"/>
                </a:solidFill>
                <a:latin typeface="Calibri" panose="020F0502020204030204" pitchFamily="34" charset="0"/>
                <a:ea typeface="Calibri" panose="020F0502020204030204" pitchFamily="34" charset="0"/>
              </a:rPr>
              <a:t>on </a:t>
            </a:r>
            <a:r>
              <a:rPr lang="en-US" sz="2000" dirty="0">
                <a:solidFill>
                  <a:srgbClr val="000000"/>
                </a:solidFill>
                <a:latin typeface="Calibri" panose="020F0502020204030204" pitchFamily="34" charset="0"/>
                <a:ea typeface="Calibri" panose="020F0502020204030204" pitchFamily="34" charset="0"/>
              </a:rPr>
              <a:t>Alex's interest in building while gradually scaffolding opportunities for social interaction. </a:t>
            </a:r>
            <a:r>
              <a:rPr lang="en-US" sz="2000" dirty="0" smtClean="0">
                <a:solidFill>
                  <a:srgbClr val="000000"/>
                </a:solidFill>
                <a:latin typeface="Calibri" panose="020F0502020204030204" pitchFamily="34" charset="0"/>
                <a:ea typeface="Calibri" panose="020F0502020204030204" pitchFamily="34" charset="0"/>
              </a:rPr>
              <a:t>For</a:t>
            </a:r>
          </a:p>
          <a:p>
            <a:endParaRPr lang="en-US" sz="2000" dirty="0">
              <a:solidFill>
                <a:srgbClr val="000000"/>
              </a:solidFill>
              <a:latin typeface="Calibri" panose="020F0502020204030204" pitchFamily="34" charset="0"/>
              <a:ea typeface="Calibri" panose="020F0502020204030204" pitchFamily="34" charset="0"/>
            </a:endParaRPr>
          </a:p>
          <a:p>
            <a:r>
              <a:rPr lang="en-US" sz="2000" dirty="0" smtClean="0">
                <a:solidFill>
                  <a:srgbClr val="000000"/>
                </a:solidFill>
                <a:latin typeface="Calibri" panose="020F0502020204030204" pitchFamily="34" charset="0"/>
                <a:ea typeface="Calibri" panose="020F0502020204030204" pitchFamily="34" charset="0"/>
              </a:rPr>
              <a:t> </a:t>
            </a:r>
            <a:r>
              <a:rPr lang="en-US" sz="2000" dirty="0">
                <a:solidFill>
                  <a:srgbClr val="000000"/>
                </a:solidFill>
                <a:latin typeface="Calibri" panose="020F0502020204030204" pitchFamily="34" charset="0"/>
                <a:ea typeface="Calibri" panose="020F0502020204030204" pitchFamily="34" charset="0"/>
              </a:rPr>
              <a:t>example, the teacher might introduce collaborative building projects where Alex can work with </a:t>
            </a:r>
            <a:endParaRPr lang="en-US" sz="2000" dirty="0" smtClean="0">
              <a:solidFill>
                <a:srgbClr val="000000"/>
              </a:solidFill>
              <a:latin typeface="Calibri" panose="020F0502020204030204" pitchFamily="34" charset="0"/>
              <a:ea typeface="Calibri" panose="020F0502020204030204" pitchFamily="34" charset="0"/>
            </a:endParaRPr>
          </a:p>
          <a:p>
            <a:endParaRPr lang="en-US" sz="2000" dirty="0">
              <a:solidFill>
                <a:srgbClr val="000000"/>
              </a:solidFill>
              <a:latin typeface="Calibri" panose="020F0502020204030204" pitchFamily="34" charset="0"/>
              <a:ea typeface="Calibri" panose="020F0502020204030204" pitchFamily="34" charset="0"/>
            </a:endParaRPr>
          </a:p>
          <a:p>
            <a:r>
              <a:rPr lang="en-US" sz="2000" dirty="0" smtClean="0">
                <a:solidFill>
                  <a:srgbClr val="000000"/>
                </a:solidFill>
                <a:latin typeface="Calibri" panose="020F0502020204030204" pitchFamily="34" charset="0"/>
                <a:ea typeface="Calibri" panose="020F0502020204030204" pitchFamily="34" charset="0"/>
              </a:rPr>
              <a:t>a </a:t>
            </a:r>
            <a:r>
              <a:rPr lang="en-US" sz="2000" dirty="0">
                <a:solidFill>
                  <a:srgbClr val="000000"/>
                </a:solidFill>
                <a:latin typeface="Calibri" panose="020F0502020204030204" pitchFamily="34" charset="0"/>
                <a:ea typeface="Calibri" panose="020F0502020204030204" pitchFamily="34" charset="0"/>
              </a:rPr>
              <a:t>small group of peers, providing a supportive environment for him to engage socially</a:t>
            </a:r>
            <a:r>
              <a:rPr lang="en-US" sz="2000" dirty="0">
                <a:solidFill>
                  <a:srgbClr val="000000"/>
                </a:solidFill>
                <a:latin typeface="Segoe UI" panose="020B0502040204020203" pitchFamily="34" charset="0"/>
                <a:ea typeface="Calibri" panose="020F0502020204030204" pitchFamily="34" charset="0"/>
              </a:rPr>
              <a:t> </a:t>
            </a:r>
            <a:r>
              <a:rPr lang="en-US" sz="2000" dirty="0">
                <a:solidFill>
                  <a:srgbClr val="000000"/>
                </a:solidFill>
                <a:latin typeface="Calibri" panose="020F0502020204030204" pitchFamily="34" charset="0"/>
                <a:ea typeface="Calibri" panose="020F0502020204030204" pitchFamily="34" charset="0"/>
              </a:rPr>
              <a:t>while </a:t>
            </a:r>
            <a:endParaRPr lang="en-US" sz="2000" dirty="0" smtClean="0">
              <a:solidFill>
                <a:srgbClr val="000000"/>
              </a:solidFill>
              <a:latin typeface="Calibri" panose="020F0502020204030204" pitchFamily="34" charset="0"/>
              <a:ea typeface="Calibri" panose="020F0502020204030204" pitchFamily="34" charset="0"/>
            </a:endParaRPr>
          </a:p>
          <a:p>
            <a:endParaRPr lang="en-US" sz="2000" dirty="0">
              <a:solidFill>
                <a:srgbClr val="000000"/>
              </a:solidFill>
              <a:latin typeface="Calibri" panose="020F0502020204030204" pitchFamily="34" charset="0"/>
              <a:ea typeface="Calibri" panose="020F0502020204030204" pitchFamily="34" charset="0"/>
            </a:endParaRPr>
          </a:p>
          <a:p>
            <a:r>
              <a:rPr lang="en-US" sz="2000" dirty="0" smtClean="0">
                <a:solidFill>
                  <a:srgbClr val="000000"/>
                </a:solidFill>
                <a:latin typeface="Calibri" panose="020F0502020204030204" pitchFamily="34" charset="0"/>
                <a:ea typeface="Calibri" panose="020F0502020204030204" pitchFamily="34" charset="0"/>
              </a:rPr>
              <a:t>pursuing </a:t>
            </a:r>
            <a:r>
              <a:rPr lang="en-US" sz="2000" dirty="0">
                <a:solidFill>
                  <a:srgbClr val="000000"/>
                </a:solidFill>
                <a:latin typeface="Calibri" panose="020F0502020204030204" pitchFamily="34" charset="0"/>
                <a:ea typeface="Calibri" panose="020F0502020204030204" pitchFamily="34" charset="0"/>
              </a:rPr>
              <a:t>his interest</a:t>
            </a:r>
            <a:endParaRPr lang="en-US" sz="2000" dirty="0"/>
          </a:p>
        </p:txBody>
      </p:sp>
      <p:sp>
        <p:nvSpPr>
          <p:cNvPr id="3" name="Rectangle 2"/>
          <p:cNvSpPr/>
          <p:nvPr/>
        </p:nvSpPr>
        <p:spPr>
          <a:xfrm>
            <a:off x="1089889" y="3854073"/>
            <a:ext cx="10030692" cy="1631216"/>
          </a:xfrm>
          <a:prstGeom prst="rect">
            <a:avLst/>
          </a:prstGeom>
        </p:spPr>
        <p:txBody>
          <a:bodyPr wrap="square">
            <a:spAutoFit/>
          </a:bodyPr>
          <a:lstStyle/>
          <a:p>
            <a:pPr marR="0" lvl="0">
              <a:spcBef>
                <a:spcPts val="0"/>
              </a:spcBef>
              <a:spcAft>
                <a:spcPts val="0"/>
              </a:spcAft>
              <a:buSzPts val="1000"/>
              <a:tabLst>
                <a:tab pos="457200" algn="l"/>
              </a:tabLst>
            </a:pPr>
            <a:r>
              <a:rPr lang="en-US" sz="2000" b="1" dirty="0">
                <a:solidFill>
                  <a:srgbClr val="000000"/>
                </a:solidFill>
                <a:latin typeface="Calibri" panose="020F0502020204030204" pitchFamily="34" charset="0"/>
                <a:ea typeface="Times New Roman" panose="02020603050405020304" pitchFamily="18" charset="0"/>
              </a:rPr>
              <a:t>Initiating Dialogue with Parents</a:t>
            </a:r>
            <a:r>
              <a:rPr lang="en-US" sz="2000" dirty="0">
                <a:solidFill>
                  <a:srgbClr val="000000"/>
                </a:solidFill>
                <a:latin typeface="Calibri" panose="020F0502020204030204" pitchFamily="34" charset="0"/>
                <a:ea typeface="Times New Roman" panose="02020603050405020304" pitchFamily="18" charset="0"/>
              </a:rPr>
              <a:t>: Observations like these can also prompt conversations </a:t>
            </a:r>
            <a:r>
              <a:rPr lang="en-US" sz="2000" dirty="0" smtClean="0">
                <a:solidFill>
                  <a:srgbClr val="000000"/>
                </a:solidFill>
                <a:latin typeface="Calibri" panose="020F0502020204030204" pitchFamily="34" charset="0"/>
                <a:ea typeface="Times New Roman" panose="02020603050405020304" pitchFamily="18" charset="0"/>
              </a:rPr>
              <a:t>with</a:t>
            </a:r>
          </a:p>
          <a:p>
            <a:pPr marR="0" lvl="0">
              <a:spcBef>
                <a:spcPts val="0"/>
              </a:spcBef>
              <a:spcAft>
                <a:spcPts val="0"/>
              </a:spcAft>
              <a:buSzPts val="1000"/>
              <a:tabLst>
                <a:tab pos="457200" algn="l"/>
              </a:tabLst>
            </a:pPr>
            <a:endParaRPr lang="en-US" sz="2000" dirty="0">
              <a:solidFill>
                <a:srgbClr val="000000"/>
              </a:solidFill>
              <a:latin typeface="Calibri" panose="020F0502020204030204" pitchFamily="34" charset="0"/>
              <a:ea typeface="Times New Roman" panose="02020603050405020304" pitchFamily="18" charset="0"/>
            </a:endParaRPr>
          </a:p>
          <a:p>
            <a:pPr marR="0" lvl="0">
              <a:spcBef>
                <a:spcPts val="0"/>
              </a:spcBef>
              <a:spcAft>
                <a:spcPts val="0"/>
              </a:spcAft>
              <a:buSzPts val="1000"/>
              <a:tabLst>
                <a:tab pos="457200" algn="l"/>
              </a:tabLst>
            </a:pPr>
            <a:r>
              <a:rPr lang="en-US" sz="2000" dirty="0" smtClean="0">
                <a:solidFill>
                  <a:srgbClr val="000000"/>
                </a:solidFill>
                <a:latin typeface="Calibri" panose="020F0502020204030204" pitchFamily="34" charset="0"/>
                <a:ea typeface="Times New Roman" panose="02020603050405020304" pitchFamily="18" charset="0"/>
              </a:rPr>
              <a:t> </a:t>
            </a:r>
            <a:r>
              <a:rPr lang="en-US" sz="2000" dirty="0">
                <a:solidFill>
                  <a:srgbClr val="000000"/>
                </a:solidFill>
                <a:latin typeface="Calibri" panose="020F0502020204030204" pitchFamily="34" charset="0"/>
                <a:ea typeface="Times New Roman" panose="02020603050405020304" pitchFamily="18" charset="0"/>
              </a:rPr>
              <a:t>Alex's parents about his social-emotional development and strategies for supporting him </a:t>
            </a:r>
            <a:r>
              <a:rPr lang="en-US" sz="2000" dirty="0" smtClean="0">
                <a:solidFill>
                  <a:srgbClr val="000000"/>
                </a:solidFill>
                <a:latin typeface="Calibri" panose="020F0502020204030204" pitchFamily="34" charset="0"/>
                <a:ea typeface="Times New Roman" panose="02020603050405020304" pitchFamily="18" charset="0"/>
              </a:rPr>
              <a:t>both</a:t>
            </a:r>
          </a:p>
          <a:p>
            <a:pPr marR="0" lvl="0">
              <a:spcBef>
                <a:spcPts val="0"/>
              </a:spcBef>
              <a:spcAft>
                <a:spcPts val="0"/>
              </a:spcAft>
              <a:buSzPts val="1000"/>
              <a:tabLst>
                <a:tab pos="457200" algn="l"/>
              </a:tabLst>
            </a:pPr>
            <a:endParaRPr lang="en-US" sz="2000" dirty="0">
              <a:solidFill>
                <a:srgbClr val="000000"/>
              </a:solidFill>
              <a:latin typeface="Calibri" panose="020F0502020204030204" pitchFamily="34" charset="0"/>
              <a:ea typeface="Times New Roman" panose="02020603050405020304" pitchFamily="18" charset="0"/>
            </a:endParaRPr>
          </a:p>
          <a:p>
            <a:pPr marR="0" lvl="0">
              <a:spcBef>
                <a:spcPts val="0"/>
              </a:spcBef>
              <a:spcAft>
                <a:spcPts val="0"/>
              </a:spcAft>
              <a:buSzPts val="1000"/>
              <a:tabLst>
                <a:tab pos="457200" algn="l"/>
              </a:tabLst>
            </a:pPr>
            <a:r>
              <a:rPr lang="en-US" sz="2000" dirty="0" smtClean="0">
                <a:solidFill>
                  <a:srgbClr val="000000"/>
                </a:solidFill>
                <a:latin typeface="Calibri" panose="020F0502020204030204" pitchFamily="34" charset="0"/>
                <a:ea typeface="Times New Roman" panose="02020603050405020304" pitchFamily="18" charset="0"/>
              </a:rPr>
              <a:t> </a:t>
            </a:r>
            <a:r>
              <a:rPr lang="en-US" sz="2000" dirty="0">
                <a:solidFill>
                  <a:srgbClr val="000000"/>
                </a:solidFill>
                <a:latin typeface="Calibri" panose="020F0502020204030204" pitchFamily="34" charset="0"/>
                <a:ea typeface="Times New Roman" panose="02020603050405020304" pitchFamily="18" charset="0"/>
              </a:rPr>
              <a:t>at school and at home.</a:t>
            </a:r>
            <a:endParaRPr lang="en-US" sz="20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70341874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029566"/>
          </a:xfrm>
          <a:solidFill>
            <a:schemeClr val="accent5">
              <a:lumMod val="20000"/>
              <a:lumOff val="80000"/>
            </a:schemeClr>
          </a:solidFill>
        </p:spPr>
        <p:txBody>
          <a:bodyPr/>
          <a:lstStyle/>
          <a:p>
            <a:r>
              <a:rPr lang="en-US" dirty="0" smtClean="0"/>
              <a:t>                                </a:t>
            </a:r>
            <a:r>
              <a:rPr lang="en-US" b="1" dirty="0" smtClean="0"/>
              <a:t>Summary</a:t>
            </a:r>
            <a:endParaRPr lang="en-US" b="1" dirty="0"/>
          </a:p>
        </p:txBody>
      </p:sp>
      <p:sp>
        <p:nvSpPr>
          <p:cNvPr id="3" name="Rectangle 1"/>
          <p:cNvSpPr>
            <a:spLocks noChangeArrowheads="1"/>
          </p:cNvSpPr>
          <p:nvPr/>
        </p:nvSpPr>
        <p:spPr bwMode="auto">
          <a:xfrm>
            <a:off x="942109" y="1675903"/>
            <a:ext cx="10307781" cy="1631216"/>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smtClean="0">
                <a:ln>
                  <a:noFill/>
                </a:ln>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In summary, observational assessment methods offer valuable insights into the development of</a:t>
            </a: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2000" dirty="0">
              <a:solidFill>
                <a:srgbClr val="000000"/>
              </a:solidFill>
              <a:latin typeface="Calibri" panose="020F0502020204030204" pitchFamily="34" charset="0"/>
              <a:ea typeface="Times New Roman" panose="02020603050405020304" pitchFamily="18" charset="0"/>
              <a:cs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smtClean="0">
                <a:ln>
                  <a:noFill/>
                </a:ln>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young children, allowing educators and caregivers to provide individualized support, identify </a:t>
            </a: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2000" dirty="0">
              <a:solidFill>
                <a:srgbClr val="000000"/>
              </a:solidFill>
              <a:latin typeface="Calibri" panose="020F0502020204030204" pitchFamily="34" charset="0"/>
              <a:ea typeface="Times New Roman" panose="02020603050405020304" pitchFamily="18" charset="0"/>
              <a:cs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smtClean="0">
                <a:ln>
                  <a:noFill/>
                </a:ln>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areas of strength and need, and promote positive outcomes for each child.</a:t>
            </a:r>
            <a:endParaRPr kumimoji="0" lang="en-US" altLang="en-US" sz="20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40984124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001857"/>
          </a:xfrm>
          <a:solidFill>
            <a:schemeClr val="accent1">
              <a:lumMod val="20000"/>
              <a:lumOff val="80000"/>
            </a:schemeClr>
          </a:solidFill>
        </p:spPr>
        <p:txBody>
          <a:bodyPr/>
          <a:lstStyle/>
          <a:p>
            <a:r>
              <a:rPr lang="en-US" dirty="0" smtClean="0"/>
              <a:t>                                 </a:t>
            </a:r>
            <a:r>
              <a:rPr lang="en-US" sz="4000" b="1" dirty="0" smtClean="0"/>
              <a:t>Conclusion</a:t>
            </a:r>
            <a:endParaRPr lang="en-US" sz="4000" b="1" dirty="0"/>
          </a:p>
        </p:txBody>
      </p:sp>
      <p:sp>
        <p:nvSpPr>
          <p:cNvPr id="3" name="Rectangle 2"/>
          <p:cNvSpPr/>
          <p:nvPr/>
        </p:nvSpPr>
        <p:spPr>
          <a:xfrm>
            <a:off x="838200" y="2071408"/>
            <a:ext cx="10238508" cy="3477875"/>
          </a:xfrm>
          <a:prstGeom prst="rect">
            <a:avLst/>
          </a:prstGeom>
          <a:noFill/>
        </p:spPr>
        <p:txBody>
          <a:bodyPr wrap="none" lIns="91440" tIns="45720" rIns="91440" bIns="45720">
            <a:spAutoFit/>
          </a:bodyPr>
          <a:lstStyle/>
          <a:p>
            <a:pPr algn="ctr"/>
            <a:r>
              <a:rPr lang="en-US" sz="2000" dirty="0" smtClean="0">
                <a:ln w="0"/>
                <a:effectLst>
                  <a:outerShdw blurRad="38100" dist="19050" dir="2700000" algn="tl" rotWithShape="0">
                    <a:schemeClr val="dk1">
                      <a:alpha val="40000"/>
                    </a:schemeClr>
                  </a:outerShdw>
                </a:effectLst>
              </a:rPr>
              <a:t>In concluding, observation has long been recognized as key to uncovering children’s learning, the</a:t>
            </a:r>
          </a:p>
          <a:p>
            <a:pPr algn="ctr"/>
            <a:endParaRPr lang="en-US" sz="2000" dirty="0">
              <a:ln w="0"/>
              <a:effectLst>
                <a:outerShdw blurRad="38100" dist="19050" dir="2700000" algn="tl" rotWithShape="0">
                  <a:schemeClr val="dk1">
                    <a:alpha val="40000"/>
                  </a:schemeClr>
                </a:outerShdw>
              </a:effectLst>
            </a:endParaRPr>
          </a:p>
          <a:p>
            <a:pPr algn="ctr"/>
            <a:r>
              <a:rPr lang="en-US" sz="2000" dirty="0">
                <a:ln w="0"/>
                <a:effectLst>
                  <a:outerShdw blurRad="38100" dist="19050" dir="2700000" algn="tl" rotWithShape="0">
                    <a:schemeClr val="dk1">
                      <a:alpha val="40000"/>
                    </a:schemeClr>
                  </a:outerShdw>
                </a:effectLst>
              </a:rPr>
              <a:t>m</a:t>
            </a:r>
            <a:r>
              <a:rPr lang="en-US" sz="2000" dirty="0" smtClean="0">
                <a:ln w="0"/>
                <a:effectLst>
                  <a:outerShdw blurRad="38100" dist="19050" dir="2700000" algn="tl" rotWithShape="0">
                    <a:schemeClr val="dk1">
                      <a:alpha val="40000"/>
                    </a:schemeClr>
                  </a:outerShdw>
                </a:effectLst>
              </a:rPr>
              <a:t>eaning of their actions, their mark-making and their words. Drummond (2000) describes how</a:t>
            </a:r>
          </a:p>
          <a:p>
            <a:pPr algn="ctr"/>
            <a:endParaRPr lang="en-US" sz="2000" b="0" cap="none" spc="0" dirty="0">
              <a:ln w="0"/>
              <a:solidFill>
                <a:schemeClr val="tx1"/>
              </a:solidFill>
              <a:effectLst>
                <a:outerShdw blurRad="38100" dist="19050" dir="2700000" algn="tl" rotWithShape="0">
                  <a:schemeClr val="dk1">
                    <a:alpha val="40000"/>
                  </a:schemeClr>
                </a:outerShdw>
              </a:effectLst>
            </a:endParaRPr>
          </a:p>
          <a:p>
            <a:pPr algn="ctr"/>
            <a:r>
              <a:rPr lang="en-US" sz="2000" dirty="0" err="1" smtClean="0">
                <a:ln w="0"/>
                <a:effectLst>
                  <a:outerShdw blurRad="38100" dist="19050" dir="2700000" algn="tl" rotWithShape="0">
                    <a:schemeClr val="dk1">
                      <a:alpha val="40000"/>
                    </a:schemeClr>
                  </a:outerShdw>
                </a:effectLst>
              </a:rPr>
              <a:t>Issacs</a:t>
            </a:r>
            <a:r>
              <a:rPr lang="en-US" sz="2000" dirty="0" smtClean="0">
                <a:ln w="0"/>
                <a:effectLst>
                  <a:outerShdw blurRad="38100" dist="19050" dir="2700000" algn="tl" rotWithShape="0">
                    <a:schemeClr val="dk1">
                      <a:alpha val="40000"/>
                    </a:schemeClr>
                  </a:outerShdw>
                </a:effectLst>
              </a:rPr>
              <a:t> put her observational data related to what children did, thought and felt to excellent</a:t>
            </a:r>
          </a:p>
          <a:p>
            <a:pPr algn="ctr"/>
            <a:endParaRPr lang="en-US" sz="2000" b="0" cap="none" spc="0" dirty="0">
              <a:ln w="0"/>
              <a:solidFill>
                <a:schemeClr val="tx1"/>
              </a:solidFill>
              <a:effectLst>
                <a:outerShdw blurRad="38100" dist="19050" dir="2700000" algn="tl" rotWithShape="0">
                  <a:schemeClr val="dk1">
                    <a:alpha val="40000"/>
                  </a:schemeClr>
                </a:outerShdw>
              </a:effectLst>
            </a:endParaRPr>
          </a:p>
          <a:p>
            <a:pPr algn="ctr"/>
            <a:r>
              <a:rPr lang="en-US" sz="2000" dirty="0">
                <a:ln w="0"/>
                <a:effectLst>
                  <a:outerShdw blurRad="38100" dist="19050" dir="2700000" algn="tl" rotWithShape="0">
                    <a:schemeClr val="dk1">
                      <a:alpha val="40000"/>
                    </a:schemeClr>
                  </a:outerShdw>
                </a:effectLst>
              </a:rPr>
              <a:t>u</a:t>
            </a:r>
            <a:r>
              <a:rPr lang="en-US" sz="2000" dirty="0" smtClean="0">
                <a:ln w="0"/>
                <a:effectLst>
                  <a:outerShdw blurRad="38100" dist="19050" dir="2700000" algn="tl" rotWithShape="0">
                    <a:schemeClr val="dk1">
                      <a:alpha val="40000"/>
                    </a:schemeClr>
                  </a:outerShdw>
                </a:effectLst>
              </a:rPr>
              <a:t>se in drawing it together ‘to construct a coherent account of the development of children’s</a:t>
            </a:r>
          </a:p>
          <a:p>
            <a:pPr algn="ctr"/>
            <a:endParaRPr lang="en-US" sz="2000" b="0" cap="none" spc="0" dirty="0">
              <a:ln w="0"/>
              <a:solidFill>
                <a:schemeClr val="tx1"/>
              </a:solidFill>
              <a:effectLst>
                <a:outerShdw blurRad="38100" dist="19050" dir="2700000" algn="tl" rotWithShape="0">
                  <a:schemeClr val="dk1">
                    <a:alpha val="40000"/>
                  </a:schemeClr>
                </a:outerShdw>
              </a:effectLst>
            </a:endParaRPr>
          </a:p>
          <a:p>
            <a:pPr algn="ctr"/>
            <a:r>
              <a:rPr lang="en-US" sz="2000" dirty="0">
                <a:ln w="0"/>
                <a:effectLst>
                  <a:outerShdw blurRad="38100" dist="19050" dir="2700000" algn="tl" rotWithShape="0">
                    <a:schemeClr val="dk1">
                      <a:alpha val="40000"/>
                    </a:schemeClr>
                  </a:outerShdw>
                </a:effectLst>
              </a:rPr>
              <a:t>i</a:t>
            </a:r>
            <a:r>
              <a:rPr lang="en-US" sz="2000" dirty="0" smtClean="0">
                <a:ln w="0"/>
                <a:effectLst>
                  <a:outerShdw blurRad="38100" dist="19050" dir="2700000" algn="tl" rotWithShape="0">
                    <a:schemeClr val="dk1">
                      <a:alpha val="40000"/>
                    </a:schemeClr>
                  </a:outerShdw>
                </a:effectLst>
              </a:rPr>
              <a:t>ntellectual and emotional powers.’ </a:t>
            </a:r>
            <a:r>
              <a:rPr lang="en-US" sz="2000" dirty="0" err="1" smtClean="0">
                <a:ln w="0"/>
                <a:effectLst>
                  <a:outerShdw blurRad="38100" dist="19050" dir="2700000" algn="tl" rotWithShape="0">
                    <a:schemeClr val="dk1">
                      <a:alpha val="40000"/>
                    </a:schemeClr>
                  </a:outerShdw>
                </a:effectLst>
              </a:rPr>
              <a:t>Issacs</a:t>
            </a:r>
            <a:r>
              <a:rPr lang="en-US" sz="2000" dirty="0" smtClean="0">
                <a:ln w="0"/>
                <a:effectLst>
                  <a:outerShdw blurRad="38100" dist="19050" dir="2700000" algn="tl" rotWithShape="0">
                    <a:schemeClr val="dk1">
                      <a:alpha val="40000"/>
                    </a:schemeClr>
                  </a:outerShdw>
                </a:effectLst>
              </a:rPr>
              <a:t> wrote narrative accounts, and this approach</a:t>
            </a:r>
          </a:p>
          <a:p>
            <a:pPr algn="ctr"/>
            <a:endParaRPr lang="en-US" sz="2000" b="0" cap="none" spc="0" dirty="0">
              <a:ln w="0"/>
              <a:solidFill>
                <a:schemeClr val="tx1"/>
              </a:solidFill>
              <a:effectLst>
                <a:outerShdw blurRad="38100" dist="19050" dir="2700000" algn="tl" rotWithShape="0">
                  <a:schemeClr val="dk1">
                    <a:alpha val="40000"/>
                  </a:schemeClr>
                </a:outerShdw>
              </a:effectLst>
            </a:endParaRPr>
          </a:p>
          <a:p>
            <a:pPr algn="ctr"/>
            <a:r>
              <a:rPr lang="en-US" sz="2000" dirty="0">
                <a:ln w="0"/>
                <a:effectLst>
                  <a:outerShdw blurRad="38100" dist="19050" dir="2700000" algn="tl" rotWithShape="0">
                    <a:schemeClr val="dk1">
                      <a:alpha val="40000"/>
                    </a:schemeClr>
                  </a:outerShdw>
                </a:effectLst>
              </a:rPr>
              <a:t>c</a:t>
            </a:r>
            <a:r>
              <a:rPr lang="en-US" sz="2000" dirty="0" smtClean="0">
                <a:ln w="0"/>
                <a:effectLst>
                  <a:outerShdw blurRad="38100" dist="19050" dir="2700000" algn="tl" rotWithShape="0">
                    <a:schemeClr val="dk1">
                      <a:alpha val="40000"/>
                    </a:schemeClr>
                  </a:outerShdw>
                </a:effectLst>
              </a:rPr>
              <a:t>ontinues to be developed and refined in the modern context.</a:t>
            </a:r>
            <a:endParaRPr lang="en-US" sz="2000" b="0" cap="none" spc="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262241549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937202"/>
          </a:xfrm>
          <a:solidFill>
            <a:schemeClr val="accent1">
              <a:lumMod val="20000"/>
              <a:lumOff val="80000"/>
            </a:schemeClr>
          </a:solidFill>
        </p:spPr>
        <p:txBody>
          <a:bodyPr/>
          <a:lstStyle/>
          <a:p>
            <a:r>
              <a:rPr lang="en-US" dirty="0" smtClean="0"/>
              <a:t>                               </a:t>
            </a:r>
            <a:r>
              <a:rPr lang="en-US" b="1" dirty="0" smtClean="0"/>
              <a:t>Bibliography</a:t>
            </a:r>
            <a:endParaRPr lang="en-US" b="1" dirty="0"/>
          </a:p>
        </p:txBody>
      </p:sp>
      <p:sp>
        <p:nvSpPr>
          <p:cNvPr id="3" name="Rectangle 2"/>
          <p:cNvSpPr/>
          <p:nvPr/>
        </p:nvSpPr>
        <p:spPr>
          <a:xfrm>
            <a:off x="838200" y="1683481"/>
            <a:ext cx="10515600" cy="646331"/>
          </a:xfrm>
          <a:prstGeom prst="rect">
            <a:avLst/>
          </a:prstGeom>
        </p:spPr>
        <p:txBody>
          <a:bodyPr wrap="square">
            <a:spAutoFit/>
          </a:bodyPr>
          <a:lstStyle/>
          <a:p>
            <a:r>
              <a:rPr lang="en-US" dirty="0"/>
              <a:t>Drummond, M.-J. 2000. Comparisons in early years education: History, fact and fiction. Early Childhood Research and Practice 2, no. 1. http://ecrp.uiuc.edu/v2n1/drummond.html</a:t>
            </a:r>
          </a:p>
        </p:txBody>
      </p:sp>
    </p:spTree>
    <p:extLst>
      <p:ext uri="{BB962C8B-B14F-4D97-AF65-F5344CB8AC3E}">
        <p14:creationId xmlns:p14="http://schemas.microsoft.com/office/powerpoint/2010/main" val="246845060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Animation Of Clapping Hands With Sound - ClipArt Bes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59358" y="1221654"/>
            <a:ext cx="4222460" cy="3162771"/>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rot="19952766">
            <a:off x="3403371" y="2705725"/>
            <a:ext cx="5385257" cy="1446550"/>
          </a:xfrm>
          <a:prstGeom prst="rect">
            <a:avLst/>
          </a:prstGeom>
          <a:noFill/>
        </p:spPr>
        <p:txBody>
          <a:bodyPr wrap="none" lIns="91440" tIns="45720" rIns="91440" bIns="45720">
            <a:spAutoFit/>
          </a:bodyPr>
          <a:lstStyle/>
          <a:p>
            <a:pPr algn="ctr"/>
            <a:r>
              <a:rPr lang="en-US" sz="8800" b="1" dirty="0" smtClean="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Thank You!</a:t>
            </a:r>
            <a:endParaRPr lang="en-US" sz="88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endParaRPr>
          </a:p>
        </p:txBody>
      </p:sp>
    </p:spTree>
    <p:extLst>
      <p:ext uri="{BB962C8B-B14F-4D97-AF65-F5344CB8AC3E}">
        <p14:creationId xmlns:p14="http://schemas.microsoft.com/office/powerpoint/2010/main" val="75397076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88290" y="517962"/>
            <a:ext cx="9642765" cy="1193917"/>
          </a:xfrm>
          <a:prstGeom prst="rect">
            <a:avLst/>
          </a:prstGeom>
          <a:ln>
            <a:solidFill>
              <a:schemeClr val="accent2"/>
            </a:solidFill>
          </a:ln>
        </p:spPr>
        <p:txBody>
          <a:bodyPr wrap="square">
            <a:spAutoFit/>
          </a:bodyPr>
          <a:lstStyle/>
          <a:p>
            <a:pPr marL="342900" marR="0" lvl="0" indent="-342900">
              <a:lnSpc>
                <a:spcPct val="107000"/>
              </a:lnSpc>
              <a:spcBef>
                <a:spcPts val="0"/>
              </a:spcBef>
              <a:spcAft>
                <a:spcPts val="500"/>
              </a:spcAft>
              <a:tabLst>
                <a:tab pos="457200" algn="l"/>
              </a:tabLst>
            </a:pPr>
            <a:r>
              <a:rPr lang="en-US" sz="2000" b="1" dirty="0" smtClean="0">
                <a:solidFill>
                  <a:srgbClr val="FF0000"/>
                </a:solidFill>
                <a:latin typeface="Calibri" panose="020F0502020204030204" pitchFamily="34" charset="0"/>
                <a:ea typeface="Times New Roman" panose="02020603050405020304" pitchFamily="18" charset="0"/>
                <a:cs typeface="Calibri" panose="020F0502020204030204" pitchFamily="34" charset="0"/>
              </a:rPr>
              <a:t>Question 3: </a:t>
            </a:r>
            <a:r>
              <a:rPr lang="en-US" sz="2000" b="1" dirty="0" smtClean="0">
                <a:latin typeface="Calibri" panose="020F0502020204030204" pitchFamily="34" charset="0"/>
                <a:ea typeface="Times New Roman" panose="02020603050405020304" pitchFamily="18" charset="0"/>
                <a:cs typeface="Calibri" panose="020F0502020204030204" pitchFamily="34" charset="0"/>
              </a:rPr>
              <a:t>Compare </a:t>
            </a:r>
            <a:r>
              <a:rPr lang="en-US" sz="2000" b="1" dirty="0">
                <a:latin typeface="Calibri" panose="020F0502020204030204" pitchFamily="34" charset="0"/>
                <a:ea typeface="Times New Roman" panose="02020603050405020304" pitchFamily="18" charset="0"/>
                <a:cs typeface="Calibri" panose="020F0502020204030204" pitchFamily="34" charset="0"/>
              </a:rPr>
              <a:t>and contrast norm-referenced and criterion-referenced </a:t>
            </a:r>
            <a:r>
              <a:rPr lang="en-US" sz="2000" b="1" dirty="0" smtClean="0">
                <a:latin typeface="Calibri" panose="020F0502020204030204" pitchFamily="34" charset="0"/>
                <a:ea typeface="Times New Roman" panose="02020603050405020304" pitchFamily="18" charset="0"/>
                <a:cs typeface="Calibri" panose="020F0502020204030204" pitchFamily="34" charset="0"/>
              </a:rPr>
              <a:t>assessments</a:t>
            </a:r>
          </a:p>
          <a:p>
            <a:pPr marL="342900" marR="0" lvl="0" indent="-342900">
              <a:lnSpc>
                <a:spcPct val="107000"/>
              </a:lnSpc>
              <a:spcBef>
                <a:spcPts val="0"/>
              </a:spcBef>
              <a:spcAft>
                <a:spcPts val="500"/>
              </a:spcAft>
              <a:tabLst>
                <a:tab pos="457200" algn="l"/>
              </a:tabLst>
            </a:pPr>
            <a:r>
              <a:rPr lang="en-US" sz="2000" b="1" dirty="0" smtClean="0">
                <a:latin typeface="Calibri" panose="020F0502020204030204" pitchFamily="34" charset="0"/>
                <a:ea typeface="Times New Roman" panose="02020603050405020304" pitchFamily="18" charset="0"/>
                <a:cs typeface="Calibri" panose="020F0502020204030204" pitchFamily="34" charset="0"/>
              </a:rPr>
              <a:t> </a:t>
            </a:r>
            <a:r>
              <a:rPr lang="en-US" sz="2000" b="1" dirty="0">
                <a:latin typeface="Calibri" panose="020F0502020204030204" pitchFamily="34" charset="0"/>
                <a:ea typeface="Times New Roman" panose="02020603050405020304" pitchFamily="18" charset="0"/>
                <a:cs typeface="Calibri" panose="020F0502020204030204" pitchFamily="34" charset="0"/>
              </a:rPr>
              <a:t>in the context of early childhood education. Provide examples of each type of </a:t>
            </a:r>
            <a:endParaRPr lang="en-US" sz="2000" b="1" dirty="0" smtClean="0">
              <a:latin typeface="Calibri" panose="020F0502020204030204" pitchFamily="34" charset="0"/>
              <a:ea typeface="Times New Roman" panose="02020603050405020304" pitchFamily="18" charset="0"/>
              <a:cs typeface="Calibri" panose="020F0502020204030204" pitchFamily="34" charset="0"/>
            </a:endParaRPr>
          </a:p>
          <a:p>
            <a:pPr marL="342900" marR="0" lvl="0" indent="-342900">
              <a:lnSpc>
                <a:spcPct val="107000"/>
              </a:lnSpc>
              <a:spcBef>
                <a:spcPts val="0"/>
              </a:spcBef>
              <a:spcAft>
                <a:spcPts val="500"/>
              </a:spcAft>
              <a:tabLst>
                <a:tab pos="457200" algn="l"/>
              </a:tabLst>
            </a:pPr>
            <a:r>
              <a:rPr lang="en-US" sz="2000" b="1" dirty="0" smtClean="0">
                <a:latin typeface="Calibri" panose="020F0502020204030204" pitchFamily="34" charset="0"/>
                <a:ea typeface="Times New Roman" panose="02020603050405020304" pitchFamily="18" charset="0"/>
                <a:cs typeface="Calibri" panose="020F0502020204030204" pitchFamily="34" charset="0"/>
              </a:rPr>
              <a:t>assessment </a:t>
            </a:r>
            <a:r>
              <a:rPr lang="en-US" sz="2000" b="1" dirty="0">
                <a:latin typeface="Calibri" panose="020F0502020204030204" pitchFamily="34" charset="0"/>
                <a:ea typeface="Times New Roman" panose="02020603050405020304" pitchFamily="18" charset="0"/>
                <a:cs typeface="Calibri" panose="020F0502020204030204" pitchFamily="34" charset="0"/>
              </a:rPr>
              <a:t>and explain their respective advantages and limitations.</a:t>
            </a:r>
            <a:endParaRPr lang="en-US" sz="2000" b="1"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Rectangle 2"/>
          <p:cNvSpPr/>
          <p:nvPr/>
        </p:nvSpPr>
        <p:spPr>
          <a:xfrm>
            <a:off x="988290" y="1841499"/>
            <a:ext cx="9642765" cy="736355"/>
          </a:xfrm>
          <a:prstGeom prst="rect">
            <a:avLst/>
          </a:prstGeom>
          <a:solidFill>
            <a:schemeClr val="accent1">
              <a:lumMod val="20000"/>
              <a:lumOff val="80000"/>
            </a:schemeClr>
          </a:solidFill>
        </p:spPr>
        <p:txBody>
          <a:bodyPr wrap="square">
            <a:spAutoFit/>
          </a:bodyPr>
          <a:lstStyle/>
          <a:p>
            <a:pPr>
              <a:lnSpc>
                <a:spcPct val="107000"/>
              </a:lnSpc>
              <a:spcAft>
                <a:spcPts val="1500"/>
              </a:spcAft>
            </a:pPr>
            <a:r>
              <a:rPr lang="en-US" sz="2000" b="1" dirty="0">
                <a:solidFill>
                  <a:srgbClr val="0D0D0D"/>
                </a:solidFill>
                <a:latin typeface="Calibri" panose="020F0502020204030204" pitchFamily="34" charset="0"/>
                <a:ea typeface="Times New Roman" panose="02020603050405020304" pitchFamily="18" charset="0"/>
                <a:cs typeface="Calibri" panose="020F0502020204030204" pitchFamily="34" charset="0"/>
              </a:rPr>
              <a:t>Norm-referenced and criterion-referenced assessments are two common types of assessments used in early childhood education. Here's a comparison of both:</a:t>
            </a:r>
            <a:endParaRPr lang="en-US" sz="2000" b="1"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Rectangle 3"/>
          <p:cNvSpPr/>
          <p:nvPr/>
        </p:nvSpPr>
        <p:spPr>
          <a:xfrm>
            <a:off x="988289" y="2982013"/>
            <a:ext cx="9642765" cy="3056221"/>
          </a:xfrm>
          <a:prstGeom prst="rect">
            <a:avLst/>
          </a:prstGeom>
        </p:spPr>
        <p:txBody>
          <a:bodyPr wrap="square">
            <a:spAutoFit/>
          </a:bodyPr>
          <a:lstStyle/>
          <a:p>
            <a:pPr marL="342900" marR="0" lvl="0" indent="-342900">
              <a:lnSpc>
                <a:spcPct val="107000"/>
              </a:lnSpc>
              <a:spcBef>
                <a:spcPts val="0"/>
              </a:spcBef>
              <a:spcAft>
                <a:spcPts val="0"/>
              </a:spcAft>
              <a:tabLst>
                <a:tab pos="457200" algn="l"/>
              </a:tabLst>
            </a:pPr>
            <a:r>
              <a:rPr lang="en-US" sz="2000" b="1" dirty="0">
                <a:solidFill>
                  <a:srgbClr val="0D0D0D"/>
                </a:solidFill>
                <a:latin typeface="Calibri" panose="020F0502020204030204" pitchFamily="34" charset="0"/>
                <a:ea typeface="Times New Roman" panose="02020603050405020304" pitchFamily="18" charset="0"/>
                <a:cs typeface="Calibri" panose="020F0502020204030204" pitchFamily="34" charset="0"/>
              </a:rPr>
              <a:t>Norm-Referenced Assessments:</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SzPts val="1000"/>
              <a:buFont typeface="Symbol" panose="05050102010706020507" pitchFamily="18" charset="2"/>
              <a:buChar char=""/>
              <a:tabLst>
                <a:tab pos="914400" algn="l"/>
              </a:tabLst>
            </a:pPr>
            <a:r>
              <a:rPr lang="en-US" sz="2000" b="1" dirty="0">
                <a:solidFill>
                  <a:srgbClr val="0D0D0D"/>
                </a:solidFill>
                <a:latin typeface="Calibri" panose="020F0502020204030204" pitchFamily="34" charset="0"/>
                <a:ea typeface="Times New Roman" panose="02020603050405020304" pitchFamily="18" charset="0"/>
                <a:cs typeface="Calibri" panose="020F0502020204030204" pitchFamily="34" charset="0"/>
              </a:rPr>
              <a:t>Definition:</a:t>
            </a:r>
            <a:r>
              <a:rPr lang="en-US" sz="2000" dirty="0">
                <a:solidFill>
                  <a:srgbClr val="0D0D0D"/>
                </a:solidFill>
                <a:latin typeface="Calibri" panose="020F0502020204030204" pitchFamily="34" charset="0"/>
                <a:ea typeface="Times New Roman" panose="02020603050405020304" pitchFamily="18" charset="0"/>
                <a:cs typeface="Calibri" panose="020F0502020204030204" pitchFamily="34" charset="0"/>
              </a:rPr>
              <a:t> Norm-referenced assessments compare an individual child's performance to that of a larger group (or norm group) of children of the same age or grade level. The goal is to rank students and identify where they fall within the normative distribution.</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SzPts val="1000"/>
              <a:buFont typeface="Symbol" panose="05050102010706020507" pitchFamily="18" charset="2"/>
              <a:buChar char=""/>
              <a:tabLst>
                <a:tab pos="914400" algn="l"/>
              </a:tabLst>
            </a:pPr>
            <a:r>
              <a:rPr lang="en-US" sz="2000" b="1" dirty="0">
                <a:solidFill>
                  <a:srgbClr val="0D0D0D"/>
                </a:solidFill>
                <a:latin typeface="Calibri" panose="020F0502020204030204" pitchFamily="34" charset="0"/>
                <a:ea typeface="Times New Roman" panose="02020603050405020304" pitchFamily="18" charset="0"/>
                <a:cs typeface="Calibri" panose="020F0502020204030204" pitchFamily="34" charset="0"/>
              </a:rPr>
              <a:t>Example:</a:t>
            </a:r>
            <a:r>
              <a:rPr lang="en-US" sz="2000" dirty="0">
                <a:solidFill>
                  <a:srgbClr val="0D0D0D"/>
                </a:solidFill>
                <a:latin typeface="Calibri" panose="020F0502020204030204" pitchFamily="34" charset="0"/>
                <a:ea typeface="Times New Roman" panose="02020603050405020304" pitchFamily="18" charset="0"/>
                <a:cs typeface="Calibri" panose="020F0502020204030204" pitchFamily="34" charset="0"/>
              </a:rPr>
              <a:t> The standardized IQ test is a classic example of a norm-referenced assessment. In early childhood education, norm-referenced assessments might include standardized tests in areas like reading readiness, mathematics, or language development.</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37838076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58981" y="742963"/>
            <a:ext cx="9956799" cy="2683812"/>
          </a:xfrm>
          <a:prstGeom prst="rect">
            <a:avLst/>
          </a:prstGeom>
        </p:spPr>
        <p:txBody>
          <a:bodyPr wrap="square">
            <a:spAutoFit/>
          </a:bodyPr>
          <a:lstStyle/>
          <a:p>
            <a:pPr marL="742950" marR="0" lvl="1" indent="-285750">
              <a:lnSpc>
                <a:spcPct val="107000"/>
              </a:lnSpc>
              <a:spcBef>
                <a:spcPts val="0"/>
              </a:spcBef>
              <a:spcAft>
                <a:spcPts val="0"/>
              </a:spcAft>
              <a:buSzPts val="1000"/>
              <a:buFont typeface="Symbol" panose="05050102010706020507" pitchFamily="18" charset="2"/>
              <a:buChar char=""/>
              <a:tabLst>
                <a:tab pos="914400" algn="l"/>
              </a:tabLst>
            </a:pPr>
            <a:r>
              <a:rPr lang="en-US" sz="2000" b="1" dirty="0" smtClean="0">
                <a:solidFill>
                  <a:srgbClr val="0D0D0D"/>
                </a:solidFill>
                <a:latin typeface="Calibri" panose="020F0502020204030204" pitchFamily="34" charset="0"/>
                <a:ea typeface="Times New Roman" panose="02020603050405020304" pitchFamily="18" charset="0"/>
                <a:cs typeface="Calibri" panose="020F0502020204030204" pitchFamily="34" charset="0"/>
              </a:rPr>
              <a:t>Advantages:</a:t>
            </a:r>
            <a:endParaRPr lang="en-US" sz="2000" dirty="0" smtClean="0">
              <a:latin typeface="Calibri" panose="020F0502020204030204" pitchFamily="34" charset="0"/>
              <a:ea typeface="Calibri" panose="020F0502020204030204" pitchFamily="34" charset="0"/>
              <a:cs typeface="Times New Roman" panose="02020603050405020304" pitchFamily="18" charset="0"/>
            </a:endParaRPr>
          </a:p>
          <a:p>
            <a:pPr marR="0" lvl="1">
              <a:lnSpc>
                <a:spcPct val="107000"/>
              </a:lnSpc>
              <a:spcBef>
                <a:spcPts val="0"/>
              </a:spcBef>
              <a:spcAft>
                <a:spcPts val="0"/>
              </a:spcAft>
              <a:buSzPts val="1000"/>
              <a:tabLst>
                <a:tab pos="914400" algn="l"/>
              </a:tabLst>
            </a:pPr>
            <a:r>
              <a:rPr lang="en-US" sz="2000" dirty="0" smtClean="0">
                <a:solidFill>
                  <a:srgbClr val="0D0D0D"/>
                </a:solidFill>
                <a:latin typeface="Calibri" panose="020F0502020204030204" pitchFamily="34" charset="0"/>
                <a:ea typeface="Times New Roman" panose="02020603050405020304" pitchFamily="18" charset="0"/>
                <a:cs typeface="Calibri" panose="020F0502020204030204" pitchFamily="34" charset="0"/>
              </a:rPr>
              <a:t>Provide </a:t>
            </a:r>
            <a:r>
              <a:rPr lang="en-US" sz="2000" dirty="0">
                <a:solidFill>
                  <a:srgbClr val="0D0D0D"/>
                </a:solidFill>
                <a:latin typeface="Calibri" panose="020F0502020204030204" pitchFamily="34" charset="0"/>
                <a:ea typeface="Times New Roman" panose="02020603050405020304" pitchFamily="18" charset="0"/>
                <a:cs typeface="Calibri" panose="020F0502020204030204" pitchFamily="34" charset="0"/>
              </a:rPr>
              <a:t>a comparative measure, allowing educators to see how a child's performance compares to that of their </a:t>
            </a:r>
            <a:r>
              <a:rPr lang="en-US" sz="2000" dirty="0" smtClean="0">
                <a:solidFill>
                  <a:srgbClr val="0D0D0D"/>
                </a:solidFill>
                <a:latin typeface="Calibri" panose="020F0502020204030204" pitchFamily="34" charset="0"/>
                <a:ea typeface="Times New Roman" panose="02020603050405020304" pitchFamily="18" charset="0"/>
                <a:cs typeface="Calibri" panose="020F0502020204030204" pitchFamily="34" charset="0"/>
              </a:rPr>
              <a:t>peers.</a:t>
            </a:r>
            <a:endParaRPr lang="en-US" sz="2000" dirty="0" smtClean="0">
              <a:latin typeface="Calibri" panose="020F0502020204030204" pitchFamily="34" charset="0"/>
              <a:ea typeface="Calibri" panose="020F0502020204030204" pitchFamily="34" charset="0"/>
              <a:cs typeface="Times New Roman" panose="02020603050405020304" pitchFamily="18" charset="0"/>
            </a:endParaRPr>
          </a:p>
          <a:p>
            <a:pPr marR="0" lvl="1">
              <a:lnSpc>
                <a:spcPct val="107000"/>
              </a:lnSpc>
              <a:spcBef>
                <a:spcPts val="0"/>
              </a:spcBef>
              <a:spcAft>
                <a:spcPts val="0"/>
              </a:spcAft>
              <a:buSzPts val="1000"/>
              <a:tabLst>
                <a:tab pos="914400" algn="l"/>
              </a:tabLst>
            </a:pPr>
            <a:r>
              <a:rPr lang="en-US" sz="2000" dirty="0" smtClean="0">
                <a:solidFill>
                  <a:srgbClr val="0D0D0D"/>
                </a:solidFill>
                <a:latin typeface="Calibri" panose="020F0502020204030204" pitchFamily="34" charset="0"/>
                <a:ea typeface="Times New Roman" panose="02020603050405020304" pitchFamily="18" charset="0"/>
                <a:cs typeface="Calibri" panose="020F0502020204030204" pitchFamily="34" charset="0"/>
              </a:rPr>
              <a:t>Help </a:t>
            </a:r>
            <a:r>
              <a:rPr lang="en-US" sz="2000" dirty="0">
                <a:solidFill>
                  <a:srgbClr val="0D0D0D"/>
                </a:solidFill>
                <a:latin typeface="Calibri" panose="020F0502020204030204" pitchFamily="34" charset="0"/>
                <a:ea typeface="Times New Roman" panose="02020603050405020304" pitchFamily="18" charset="0"/>
                <a:cs typeface="Calibri" panose="020F0502020204030204" pitchFamily="34" charset="0"/>
              </a:rPr>
              <a:t>identify strengths and weaknesses relative to the norm group.</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SzPts val="1000"/>
              <a:buFont typeface="Symbol" panose="05050102010706020507" pitchFamily="18" charset="2"/>
              <a:buChar char=""/>
              <a:tabLst>
                <a:tab pos="914400" algn="l"/>
              </a:tabLst>
            </a:pPr>
            <a:r>
              <a:rPr lang="en-US" sz="2000" b="1" dirty="0" smtClean="0">
                <a:solidFill>
                  <a:srgbClr val="0D0D0D"/>
                </a:solidFill>
                <a:latin typeface="Calibri" panose="020F0502020204030204" pitchFamily="34" charset="0"/>
                <a:ea typeface="Times New Roman" panose="02020603050405020304" pitchFamily="18" charset="0"/>
                <a:cs typeface="Calibri" panose="020F0502020204030204" pitchFamily="34" charset="0"/>
              </a:rPr>
              <a:t>Limitations:</a:t>
            </a:r>
            <a:endParaRPr lang="en-US" sz="2000" dirty="0" smtClean="0">
              <a:latin typeface="Calibri" panose="020F0502020204030204" pitchFamily="34" charset="0"/>
              <a:ea typeface="Calibri" panose="020F0502020204030204" pitchFamily="34" charset="0"/>
              <a:cs typeface="Times New Roman" panose="02020603050405020304" pitchFamily="18" charset="0"/>
            </a:endParaRPr>
          </a:p>
          <a:p>
            <a:pPr marR="0" lvl="1">
              <a:lnSpc>
                <a:spcPct val="107000"/>
              </a:lnSpc>
              <a:spcBef>
                <a:spcPts val="0"/>
              </a:spcBef>
              <a:spcAft>
                <a:spcPts val="0"/>
              </a:spcAft>
              <a:buSzPts val="1000"/>
              <a:tabLst>
                <a:tab pos="914400" algn="l"/>
              </a:tabLst>
            </a:pPr>
            <a:r>
              <a:rPr lang="en-US" sz="2000" dirty="0" smtClean="0">
                <a:solidFill>
                  <a:srgbClr val="0D0D0D"/>
                </a:solidFill>
                <a:latin typeface="Calibri" panose="020F0502020204030204" pitchFamily="34" charset="0"/>
                <a:ea typeface="Times New Roman" panose="02020603050405020304" pitchFamily="18" charset="0"/>
                <a:cs typeface="Calibri" panose="020F0502020204030204" pitchFamily="34" charset="0"/>
              </a:rPr>
              <a:t>May </a:t>
            </a:r>
            <a:r>
              <a:rPr lang="en-US" sz="2000" dirty="0">
                <a:solidFill>
                  <a:srgbClr val="0D0D0D"/>
                </a:solidFill>
                <a:latin typeface="Calibri" panose="020F0502020204030204" pitchFamily="34" charset="0"/>
                <a:ea typeface="Times New Roman" panose="02020603050405020304" pitchFamily="18" charset="0"/>
                <a:cs typeface="Calibri" panose="020F0502020204030204" pitchFamily="34" charset="0"/>
              </a:rPr>
              <a:t>not provide information on specific skills or areas of weakness.</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r>
              <a:rPr lang="en-US" sz="2000" dirty="0" smtClean="0">
                <a:solidFill>
                  <a:srgbClr val="0D0D0D"/>
                </a:solidFill>
                <a:latin typeface="Calibri" panose="020F0502020204030204" pitchFamily="34" charset="0"/>
                <a:ea typeface="Times New Roman" panose="02020603050405020304" pitchFamily="18" charset="0"/>
              </a:rPr>
              <a:t>        Can </a:t>
            </a:r>
            <a:r>
              <a:rPr lang="en-US" sz="2000" dirty="0">
                <a:solidFill>
                  <a:srgbClr val="0D0D0D"/>
                </a:solidFill>
                <a:latin typeface="Calibri" panose="020F0502020204030204" pitchFamily="34" charset="0"/>
                <a:ea typeface="Times New Roman" panose="02020603050405020304" pitchFamily="18" charset="0"/>
              </a:rPr>
              <a:t>create pressure to perform at or above the average, potentially leading to stress </a:t>
            </a:r>
            <a:r>
              <a:rPr lang="en-US" sz="2000" dirty="0" smtClean="0">
                <a:solidFill>
                  <a:srgbClr val="0D0D0D"/>
                </a:solidFill>
                <a:latin typeface="Calibri" panose="020F0502020204030204" pitchFamily="34" charset="0"/>
                <a:ea typeface="Times New Roman" panose="02020603050405020304" pitchFamily="18" charset="0"/>
              </a:rPr>
              <a:t>or</a:t>
            </a:r>
          </a:p>
          <a:p>
            <a:r>
              <a:rPr lang="en-US" sz="2000" dirty="0" smtClean="0">
                <a:solidFill>
                  <a:srgbClr val="0D0D0D"/>
                </a:solidFill>
                <a:latin typeface="Calibri" panose="020F0502020204030204" pitchFamily="34" charset="0"/>
                <a:ea typeface="Times New Roman" panose="02020603050405020304" pitchFamily="18" charset="0"/>
              </a:rPr>
              <a:t>        anxiety </a:t>
            </a:r>
            <a:r>
              <a:rPr lang="en-US" sz="2000" dirty="0">
                <a:solidFill>
                  <a:srgbClr val="0D0D0D"/>
                </a:solidFill>
                <a:latin typeface="Calibri" panose="020F0502020204030204" pitchFamily="34" charset="0"/>
                <a:ea typeface="Times New Roman" panose="02020603050405020304" pitchFamily="18" charset="0"/>
              </a:rPr>
              <a:t>in children</a:t>
            </a:r>
            <a:endParaRPr lang="en-US" sz="2000" dirty="0"/>
          </a:p>
        </p:txBody>
      </p:sp>
      <p:pic>
        <p:nvPicPr>
          <p:cNvPr id="3" name="Picture 2" descr="Elementary Students Taking Test Classroom: Over 29 Royalty-Free Licensable  Stock Illustrations &amp; Drawings | Shutterstock"/>
          <p:cNvPicPr/>
          <p:nvPr/>
        </p:nvPicPr>
        <p:blipFill rotWithShape="1">
          <a:blip r:embed="rId2">
            <a:extLst>
              <a:ext uri="{28A0092B-C50C-407E-A947-70E740481C1C}">
                <a14:useLocalDpi xmlns:a14="http://schemas.microsoft.com/office/drawing/2010/main" val="0"/>
              </a:ext>
            </a:extLst>
          </a:blip>
          <a:srcRect b="7143"/>
          <a:stretch/>
        </p:blipFill>
        <p:spPr bwMode="auto">
          <a:xfrm>
            <a:off x="3934692" y="3799032"/>
            <a:ext cx="3371272" cy="2084532"/>
          </a:xfrm>
          <a:prstGeom prst="rect">
            <a:avLst/>
          </a:prstGeom>
          <a:ln>
            <a:noFill/>
          </a:ln>
          <a:effectLst>
            <a:softEdge rad="112500"/>
          </a:effectLst>
          <a:extLst>
            <a:ext uri="{53640926-AAD7-44D8-BBD7-CCE9431645EC}">
              <a14:shadowObscured xmlns:a14="http://schemas.microsoft.com/office/drawing/2010/main"/>
            </a:ext>
          </a:extLst>
        </p:spPr>
      </p:pic>
    </p:spTree>
    <p:extLst>
      <p:ext uri="{BB962C8B-B14F-4D97-AF65-F5344CB8AC3E}">
        <p14:creationId xmlns:p14="http://schemas.microsoft.com/office/powerpoint/2010/main" val="216249328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86690" y="550630"/>
            <a:ext cx="9827491" cy="5324535"/>
          </a:xfrm>
          <a:prstGeom prst="rect">
            <a:avLst/>
          </a:prstGeom>
        </p:spPr>
        <p:txBody>
          <a:bodyPr wrap="square">
            <a:spAutoFit/>
          </a:bodyPr>
          <a:lstStyle/>
          <a:p>
            <a:pPr marL="342900" marR="0" lvl="0" indent="-342900">
              <a:spcBef>
                <a:spcPts val="0"/>
              </a:spcBef>
              <a:spcAft>
                <a:spcPts val="0"/>
              </a:spcAft>
              <a:tabLst>
                <a:tab pos="457200" algn="l"/>
              </a:tabLst>
            </a:pPr>
            <a:r>
              <a:rPr lang="en-US" sz="2000" b="1" dirty="0">
                <a:solidFill>
                  <a:srgbClr val="0D0D0D"/>
                </a:solidFill>
                <a:latin typeface="Calibri" panose="020F0502020204030204" pitchFamily="34" charset="0"/>
                <a:ea typeface="Times New Roman" panose="02020603050405020304" pitchFamily="18" charset="0"/>
              </a:rPr>
              <a:t>Norm-Referenced Assessment</a:t>
            </a:r>
            <a:r>
              <a:rPr lang="en-US" sz="2000" dirty="0">
                <a:solidFill>
                  <a:srgbClr val="0D0D0D"/>
                </a:solidFill>
                <a:latin typeface="Calibri" panose="020F0502020204030204" pitchFamily="34" charset="0"/>
                <a:ea typeface="Times New Roman" panose="02020603050405020304" pitchFamily="18" charset="0"/>
              </a:rPr>
              <a:t>:</a:t>
            </a:r>
            <a:endParaRPr lang="en-US" sz="2000" dirty="0">
              <a:latin typeface="Times New Roman" panose="02020603050405020304" pitchFamily="18" charset="0"/>
              <a:ea typeface="Times New Roman" panose="02020603050405020304" pitchFamily="18" charset="0"/>
            </a:endParaRPr>
          </a:p>
          <a:p>
            <a:r>
              <a:rPr lang="en-US" sz="2000" dirty="0">
                <a:solidFill>
                  <a:srgbClr val="0D0D0D"/>
                </a:solidFill>
                <a:latin typeface="Calibri" panose="020F0502020204030204" pitchFamily="34" charset="0"/>
                <a:ea typeface="Times New Roman" panose="02020603050405020304" pitchFamily="18" charset="0"/>
              </a:rPr>
              <a:t>Norm-referenced assessment compares an individual's performance against the performance of a group. The focus is on ranking students rather than measuring mastery of specific skills or knowledge. Some theorists argue in favor of norm-referenced assessments in early childhood education for the following reasons</a:t>
            </a:r>
            <a:r>
              <a:rPr lang="en-US" sz="2000" dirty="0" smtClean="0">
                <a:solidFill>
                  <a:srgbClr val="0D0D0D"/>
                </a:solidFill>
                <a:latin typeface="Calibri" panose="020F0502020204030204" pitchFamily="34" charset="0"/>
                <a:ea typeface="Times New Roman" panose="02020603050405020304" pitchFamily="18" charset="0"/>
              </a:rPr>
              <a:t>:</a:t>
            </a:r>
          </a:p>
          <a:p>
            <a:endParaRPr lang="en-US" sz="2000" dirty="0">
              <a:latin typeface="Times New Roman" panose="02020603050405020304" pitchFamily="18" charset="0"/>
              <a:ea typeface="Times New Roman" panose="02020603050405020304" pitchFamily="18" charset="0"/>
            </a:endParaRPr>
          </a:p>
          <a:p>
            <a:pPr marL="742950" marR="0" lvl="1" indent="-285750">
              <a:spcBef>
                <a:spcPts val="0"/>
              </a:spcBef>
              <a:spcAft>
                <a:spcPts val="0"/>
              </a:spcAft>
              <a:buSzPts val="1000"/>
              <a:buFont typeface="Symbol" panose="05050102010706020507" pitchFamily="18" charset="2"/>
              <a:buChar char=""/>
              <a:tabLst>
                <a:tab pos="914400" algn="l"/>
              </a:tabLst>
            </a:pPr>
            <a:r>
              <a:rPr lang="en-US" sz="2000" b="1" dirty="0">
                <a:solidFill>
                  <a:srgbClr val="0D0D0D"/>
                </a:solidFill>
                <a:latin typeface="Calibri" panose="020F0502020204030204" pitchFamily="34" charset="0"/>
                <a:ea typeface="Times New Roman" panose="02020603050405020304" pitchFamily="18" charset="0"/>
              </a:rPr>
              <a:t>Differentiation</a:t>
            </a:r>
            <a:r>
              <a:rPr lang="en-US" sz="2000" dirty="0">
                <a:solidFill>
                  <a:srgbClr val="0D0D0D"/>
                </a:solidFill>
                <a:latin typeface="Calibri" panose="020F0502020204030204" pitchFamily="34" charset="0"/>
                <a:ea typeface="Times New Roman" panose="02020603050405020304" pitchFamily="18" charset="0"/>
              </a:rPr>
              <a:t>: </a:t>
            </a:r>
            <a:r>
              <a:rPr lang="en-US" sz="2000" dirty="0" smtClean="0">
                <a:solidFill>
                  <a:srgbClr val="0D0D0D"/>
                </a:solidFill>
                <a:latin typeface="Calibri" panose="020F0502020204030204" pitchFamily="34" charset="0"/>
                <a:ea typeface="Times New Roman" panose="02020603050405020304" pitchFamily="18" charset="0"/>
              </a:rPr>
              <a:t>Glaser, R. (1963). Argues </a:t>
            </a:r>
            <a:r>
              <a:rPr lang="en-US" sz="2000" dirty="0">
                <a:solidFill>
                  <a:srgbClr val="0D0D0D"/>
                </a:solidFill>
                <a:latin typeface="Calibri" panose="020F0502020204030204" pitchFamily="34" charset="0"/>
                <a:ea typeface="Times New Roman" panose="02020603050405020304" pitchFamily="18" charset="0"/>
              </a:rPr>
              <a:t>that norm-referenced assessments allow for differentiation among students, providing a clear understanding of where each child stands in comparison to their peers</a:t>
            </a:r>
            <a:r>
              <a:rPr lang="en-US" sz="2000" dirty="0" smtClean="0">
                <a:solidFill>
                  <a:srgbClr val="0D0D0D"/>
                </a:solidFill>
                <a:latin typeface="Calibri" panose="020F0502020204030204" pitchFamily="34" charset="0"/>
                <a:ea typeface="Times New Roman" panose="02020603050405020304" pitchFamily="18" charset="0"/>
              </a:rPr>
              <a:t>.</a:t>
            </a:r>
          </a:p>
          <a:p>
            <a:pPr marR="0" lvl="1">
              <a:spcBef>
                <a:spcPts val="0"/>
              </a:spcBef>
              <a:spcAft>
                <a:spcPts val="0"/>
              </a:spcAft>
              <a:buSzPts val="1000"/>
              <a:tabLst>
                <a:tab pos="914400" algn="l"/>
              </a:tabLst>
            </a:pPr>
            <a:endParaRPr lang="en-US" sz="2000" dirty="0">
              <a:latin typeface="Times New Roman" panose="02020603050405020304" pitchFamily="18" charset="0"/>
              <a:ea typeface="Times New Roman" panose="02020603050405020304" pitchFamily="18" charset="0"/>
            </a:endParaRPr>
          </a:p>
          <a:p>
            <a:pPr marL="742950" marR="0" lvl="1" indent="-285750">
              <a:spcBef>
                <a:spcPts val="0"/>
              </a:spcBef>
              <a:spcAft>
                <a:spcPts val="0"/>
              </a:spcAft>
              <a:buSzPts val="1000"/>
              <a:buFont typeface="Symbol" panose="05050102010706020507" pitchFamily="18" charset="2"/>
              <a:buChar char=""/>
              <a:tabLst>
                <a:tab pos="914400" algn="l"/>
              </a:tabLst>
            </a:pPr>
            <a:r>
              <a:rPr lang="en-US" sz="2000" b="1" dirty="0">
                <a:solidFill>
                  <a:srgbClr val="0D0D0D"/>
                </a:solidFill>
                <a:latin typeface="Calibri" panose="020F0502020204030204" pitchFamily="34" charset="0"/>
                <a:ea typeface="Times New Roman" panose="02020603050405020304" pitchFamily="18" charset="0"/>
              </a:rPr>
              <a:t>Identification of Special Needs</a:t>
            </a:r>
            <a:r>
              <a:rPr lang="en-US" sz="2000" dirty="0">
                <a:solidFill>
                  <a:srgbClr val="0D0D0D"/>
                </a:solidFill>
                <a:latin typeface="Calibri" panose="020F0502020204030204" pitchFamily="34" charset="0"/>
                <a:ea typeface="Times New Roman" panose="02020603050405020304" pitchFamily="18" charset="0"/>
              </a:rPr>
              <a:t>: </a:t>
            </a:r>
            <a:r>
              <a:rPr lang="en-US" sz="2000" dirty="0" smtClean="0">
                <a:solidFill>
                  <a:srgbClr val="0D0D0D"/>
                </a:solidFill>
                <a:latin typeface="Calibri" panose="020F0502020204030204" pitchFamily="34" charset="0"/>
                <a:ea typeface="Times New Roman" panose="02020603050405020304" pitchFamily="18" charset="0"/>
              </a:rPr>
              <a:t>Good, R. H., &amp; Jefferson, G. (1998). </a:t>
            </a:r>
            <a:r>
              <a:rPr lang="en-US" sz="2000" dirty="0">
                <a:solidFill>
                  <a:srgbClr val="0D0D0D"/>
                </a:solidFill>
                <a:latin typeface="Calibri" panose="020F0502020204030204" pitchFamily="34" charset="0"/>
                <a:ea typeface="Times New Roman" panose="02020603050405020304" pitchFamily="18" charset="0"/>
              </a:rPr>
              <a:t>suggest that norm-referenced assessments can help identify students who may require additional support or who may be advanced and in need of enrichment</a:t>
            </a:r>
            <a:r>
              <a:rPr lang="en-US" sz="2000" dirty="0" smtClean="0">
                <a:solidFill>
                  <a:srgbClr val="0D0D0D"/>
                </a:solidFill>
                <a:latin typeface="Calibri" panose="020F0502020204030204" pitchFamily="34" charset="0"/>
                <a:ea typeface="Times New Roman" panose="02020603050405020304" pitchFamily="18" charset="0"/>
              </a:rPr>
              <a:t>.</a:t>
            </a:r>
          </a:p>
          <a:p>
            <a:pPr marR="0" lvl="1">
              <a:spcBef>
                <a:spcPts val="0"/>
              </a:spcBef>
              <a:spcAft>
                <a:spcPts val="0"/>
              </a:spcAft>
              <a:buSzPts val="1000"/>
              <a:tabLst>
                <a:tab pos="914400" algn="l"/>
              </a:tabLst>
            </a:pPr>
            <a:endParaRPr lang="en-US" sz="2000" dirty="0">
              <a:latin typeface="Times New Roman" panose="02020603050405020304" pitchFamily="18" charset="0"/>
              <a:ea typeface="Times New Roman" panose="02020603050405020304" pitchFamily="18" charset="0"/>
            </a:endParaRPr>
          </a:p>
          <a:p>
            <a:pPr marL="742950" marR="0" lvl="1" indent="-285750">
              <a:spcBef>
                <a:spcPts val="0"/>
              </a:spcBef>
              <a:spcAft>
                <a:spcPts val="0"/>
              </a:spcAft>
              <a:buSzPts val="1000"/>
              <a:buFont typeface="Symbol" panose="05050102010706020507" pitchFamily="18" charset="2"/>
              <a:buChar char=""/>
              <a:tabLst>
                <a:tab pos="914400" algn="l"/>
              </a:tabLst>
            </a:pPr>
            <a:r>
              <a:rPr lang="en-US" sz="2000" b="1" dirty="0">
                <a:solidFill>
                  <a:srgbClr val="0D0D0D"/>
                </a:solidFill>
                <a:latin typeface="Calibri" panose="020F0502020204030204" pitchFamily="34" charset="0"/>
                <a:ea typeface="Times New Roman" panose="02020603050405020304" pitchFamily="18" charset="0"/>
              </a:rPr>
              <a:t>Standardization</a:t>
            </a:r>
            <a:r>
              <a:rPr lang="en-US" sz="2000" dirty="0">
                <a:solidFill>
                  <a:srgbClr val="0D0D0D"/>
                </a:solidFill>
                <a:latin typeface="Calibri" panose="020F0502020204030204" pitchFamily="34" charset="0"/>
                <a:ea typeface="Times New Roman" panose="02020603050405020304" pitchFamily="18" charset="0"/>
              </a:rPr>
              <a:t>: They emphasize the standardized nature of norm-referenced assessments, which they believe provides a fair and objective way to evaluate students across diverse backgrounds.</a:t>
            </a:r>
            <a:endParaRPr lang="en-US" sz="20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96420882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06764" y="445200"/>
            <a:ext cx="10067636" cy="3700244"/>
          </a:xfrm>
          <a:prstGeom prst="rect">
            <a:avLst/>
          </a:prstGeom>
        </p:spPr>
        <p:txBody>
          <a:bodyPr wrap="square">
            <a:spAutoFit/>
          </a:bodyPr>
          <a:lstStyle/>
          <a:p>
            <a:pPr marL="342900" marR="0" lvl="0" indent="-342900">
              <a:lnSpc>
                <a:spcPct val="107000"/>
              </a:lnSpc>
              <a:spcBef>
                <a:spcPts val="0"/>
              </a:spcBef>
              <a:spcAft>
                <a:spcPts val="0"/>
              </a:spcAft>
              <a:tabLst>
                <a:tab pos="457200" algn="l"/>
              </a:tabLst>
            </a:pPr>
            <a:r>
              <a:rPr lang="en-US" sz="2000" b="1" dirty="0">
                <a:solidFill>
                  <a:srgbClr val="0D0D0D"/>
                </a:solidFill>
                <a:latin typeface="Calibri" panose="020F0502020204030204" pitchFamily="34" charset="0"/>
                <a:ea typeface="Times New Roman" panose="02020603050405020304" pitchFamily="18" charset="0"/>
                <a:cs typeface="Calibri" panose="020F0502020204030204" pitchFamily="34" charset="0"/>
              </a:rPr>
              <a:t>Criterion-Referenced Assessments:</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SzPts val="1000"/>
              <a:buFont typeface="Symbol" panose="05050102010706020507" pitchFamily="18" charset="2"/>
              <a:buChar char=""/>
              <a:tabLst>
                <a:tab pos="914400" algn="l"/>
              </a:tabLst>
            </a:pPr>
            <a:r>
              <a:rPr lang="en-US" sz="2000" b="1" dirty="0">
                <a:solidFill>
                  <a:srgbClr val="0D0D0D"/>
                </a:solidFill>
                <a:latin typeface="Calibri" panose="020F0502020204030204" pitchFamily="34" charset="0"/>
                <a:ea typeface="Times New Roman" panose="02020603050405020304" pitchFamily="18" charset="0"/>
                <a:cs typeface="Calibri" panose="020F0502020204030204" pitchFamily="34" charset="0"/>
              </a:rPr>
              <a:t>Definition:</a:t>
            </a:r>
            <a:r>
              <a:rPr lang="en-US" sz="2000" dirty="0">
                <a:solidFill>
                  <a:srgbClr val="0D0D0D"/>
                </a:solidFill>
                <a:latin typeface="Calibri" panose="020F0502020204030204" pitchFamily="34" charset="0"/>
                <a:ea typeface="Times New Roman" panose="02020603050405020304" pitchFamily="18" charset="0"/>
                <a:cs typeface="Calibri" panose="020F0502020204030204" pitchFamily="34" charset="0"/>
              </a:rPr>
              <a:t> Criterion-referenced assessments measure a child's performance against a specific set of criteria or standards. The goal is to determine whether a child has mastered certain skills or concepts.</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SzPts val="1000"/>
              <a:buFont typeface="Symbol" panose="05050102010706020507" pitchFamily="18" charset="2"/>
              <a:buChar char=""/>
              <a:tabLst>
                <a:tab pos="914400" algn="l"/>
              </a:tabLst>
            </a:pPr>
            <a:r>
              <a:rPr lang="en-US" sz="2000" b="1" dirty="0">
                <a:solidFill>
                  <a:srgbClr val="0D0D0D"/>
                </a:solidFill>
                <a:latin typeface="Calibri" panose="020F0502020204030204" pitchFamily="34" charset="0"/>
                <a:ea typeface="Times New Roman" panose="02020603050405020304" pitchFamily="18" charset="0"/>
                <a:cs typeface="Calibri" panose="020F0502020204030204" pitchFamily="34" charset="0"/>
              </a:rPr>
              <a:t>Example:</a:t>
            </a:r>
            <a:r>
              <a:rPr lang="en-US" sz="2000" dirty="0">
                <a:solidFill>
                  <a:srgbClr val="0D0D0D"/>
                </a:solidFill>
                <a:latin typeface="Calibri" panose="020F0502020204030204" pitchFamily="34" charset="0"/>
                <a:ea typeface="Times New Roman" panose="02020603050405020304" pitchFamily="18" charset="0"/>
                <a:cs typeface="Calibri" panose="020F0502020204030204" pitchFamily="34" charset="0"/>
              </a:rPr>
              <a:t> An example of a criterion-referenced assessment in early childhood education could be a checklist or rubric used to assess a child's ability to recognize letters of the alphabet or count to a certain number.</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SzPts val="1000"/>
              <a:buFont typeface="Symbol" panose="05050102010706020507" pitchFamily="18" charset="2"/>
              <a:buChar char=""/>
              <a:tabLst>
                <a:tab pos="914400" algn="l"/>
              </a:tabLst>
            </a:pPr>
            <a:r>
              <a:rPr lang="en-US" sz="2000" b="1" dirty="0">
                <a:solidFill>
                  <a:srgbClr val="0D0D0D"/>
                </a:solidFill>
                <a:latin typeface="Calibri" panose="020F0502020204030204" pitchFamily="34" charset="0"/>
                <a:ea typeface="Times New Roman" panose="02020603050405020304" pitchFamily="18" charset="0"/>
                <a:cs typeface="Calibri" panose="020F0502020204030204" pitchFamily="34" charset="0"/>
              </a:rPr>
              <a:t>Advantages:</a:t>
            </a:r>
            <a:endParaRPr lang="en-US" sz="2000" dirty="0">
              <a:solidFill>
                <a:srgbClr val="0D0D0D"/>
              </a:solidFill>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SzPts val="1000"/>
              <a:buFont typeface="Symbol" panose="05050102010706020507" pitchFamily="18" charset="2"/>
              <a:buChar char=""/>
              <a:tabLst>
                <a:tab pos="1371600" algn="l"/>
              </a:tabLst>
            </a:pPr>
            <a:r>
              <a:rPr lang="en-US" sz="2000" dirty="0">
                <a:solidFill>
                  <a:srgbClr val="0D0D0D"/>
                </a:solidFill>
                <a:latin typeface="Calibri" panose="020F0502020204030204" pitchFamily="34" charset="0"/>
                <a:ea typeface="Times New Roman" panose="02020603050405020304" pitchFamily="18" charset="0"/>
                <a:cs typeface="Calibri" panose="020F0502020204030204" pitchFamily="34" charset="0"/>
              </a:rPr>
              <a:t>Focus on specific learning objectives or standards, providing detailed information on a child's mastery of skills.</a:t>
            </a:r>
            <a:endParaRPr lang="en-US" sz="2000" dirty="0">
              <a:solidFill>
                <a:srgbClr val="0D0D0D"/>
              </a:solidFill>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SzPts val="1000"/>
              <a:buFont typeface="Symbol" panose="05050102010706020507" pitchFamily="18" charset="2"/>
              <a:buChar char=""/>
              <a:tabLst>
                <a:tab pos="1371600" algn="l"/>
              </a:tabLst>
            </a:pPr>
            <a:r>
              <a:rPr lang="en-US" sz="2000" dirty="0">
                <a:solidFill>
                  <a:srgbClr val="0D0D0D"/>
                </a:solidFill>
                <a:latin typeface="Calibri" panose="020F0502020204030204" pitchFamily="34" charset="0"/>
                <a:ea typeface="Times New Roman" panose="02020603050405020304" pitchFamily="18" charset="0"/>
                <a:cs typeface="Calibri" panose="020F0502020204030204" pitchFamily="34" charset="0"/>
              </a:rPr>
              <a:t>Can be tailored to the individual child's developmental level and needs.</a:t>
            </a:r>
            <a:endParaRPr lang="en-US" sz="2000" dirty="0">
              <a:solidFill>
                <a:srgbClr val="0D0D0D"/>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Rectangle 2"/>
          <p:cNvSpPr/>
          <p:nvPr/>
        </p:nvSpPr>
        <p:spPr>
          <a:xfrm>
            <a:off x="1006764" y="4145444"/>
            <a:ext cx="10067636" cy="2001317"/>
          </a:xfrm>
          <a:prstGeom prst="rect">
            <a:avLst/>
          </a:prstGeom>
        </p:spPr>
        <p:txBody>
          <a:bodyPr wrap="square">
            <a:spAutoFit/>
          </a:bodyPr>
          <a:lstStyle/>
          <a:p>
            <a:pPr marL="685800" marR="0">
              <a:spcBef>
                <a:spcPts val="0"/>
              </a:spcBef>
              <a:spcAft>
                <a:spcPts val="0"/>
              </a:spcAft>
            </a:pPr>
            <a:endParaRPr lang="en-US" dirty="0"/>
          </a:p>
          <a:p>
            <a:pPr marL="742950" marR="0" lvl="1" indent="-285750">
              <a:lnSpc>
                <a:spcPct val="107000"/>
              </a:lnSpc>
              <a:spcBef>
                <a:spcPts val="0"/>
              </a:spcBef>
              <a:spcAft>
                <a:spcPts val="0"/>
              </a:spcAft>
              <a:buSzPts val="1000"/>
              <a:buFont typeface="Symbol" panose="05050102010706020507" pitchFamily="18" charset="2"/>
              <a:buChar char=""/>
              <a:tabLst>
                <a:tab pos="914400" algn="l"/>
              </a:tabLst>
            </a:pPr>
            <a:r>
              <a:rPr lang="en-US" sz="2000" b="1" dirty="0">
                <a:solidFill>
                  <a:srgbClr val="0D0D0D"/>
                </a:solidFill>
                <a:latin typeface="Calibri" panose="020F0502020204030204" pitchFamily="34" charset="0"/>
                <a:ea typeface="Times New Roman" panose="02020603050405020304" pitchFamily="18" charset="0"/>
                <a:cs typeface="Calibri" panose="020F0502020204030204" pitchFamily="34" charset="0"/>
              </a:rPr>
              <a:t>Limitations:</a:t>
            </a:r>
            <a:endParaRPr lang="en-US" sz="2000" dirty="0">
              <a:solidFill>
                <a:srgbClr val="0D0D0D"/>
              </a:solidFill>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SzPts val="1000"/>
              <a:buFont typeface="Symbol" panose="05050102010706020507" pitchFamily="18" charset="2"/>
              <a:buChar char=""/>
              <a:tabLst>
                <a:tab pos="1371600" algn="l"/>
              </a:tabLst>
            </a:pPr>
            <a:r>
              <a:rPr lang="en-US" sz="2000" dirty="0">
                <a:solidFill>
                  <a:srgbClr val="0D0D0D"/>
                </a:solidFill>
                <a:latin typeface="Calibri" panose="020F0502020204030204" pitchFamily="34" charset="0"/>
                <a:ea typeface="Times New Roman" panose="02020603050405020304" pitchFamily="18" charset="0"/>
                <a:cs typeface="Calibri" panose="020F0502020204030204" pitchFamily="34" charset="0"/>
              </a:rPr>
              <a:t>May not provide information on how a child's performance compares to that of their peers.</a:t>
            </a:r>
            <a:endParaRPr lang="en-US" sz="2000" dirty="0">
              <a:solidFill>
                <a:srgbClr val="0D0D0D"/>
              </a:solidFill>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SzPts val="1000"/>
              <a:buFont typeface="Symbol" panose="05050102010706020507" pitchFamily="18" charset="2"/>
              <a:buChar char=""/>
              <a:tabLst>
                <a:tab pos="1371600" algn="l"/>
              </a:tabLst>
            </a:pPr>
            <a:r>
              <a:rPr lang="en-US" sz="2000" dirty="0">
                <a:solidFill>
                  <a:srgbClr val="0D0D0D"/>
                </a:solidFill>
                <a:latin typeface="Calibri" panose="020F0502020204030204" pitchFamily="34" charset="0"/>
                <a:ea typeface="Times New Roman" panose="02020603050405020304" pitchFamily="18" charset="0"/>
                <a:cs typeface="Calibri" panose="020F0502020204030204" pitchFamily="34" charset="0"/>
              </a:rPr>
              <a:t>Requires clear and well-defined criteria, which can be challenging to develop and apply consistently.</a:t>
            </a:r>
            <a:endParaRPr lang="en-US" sz="2000" dirty="0">
              <a:solidFill>
                <a:srgbClr val="0D0D0D"/>
              </a:solidFill>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4" name="Picture 3" descr="Free Vectors | male student taking a test"/>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812482" y="3502833"/>
            <a:ext cx="1308100" cy="979170"/>
          </a:xfrm>
          <a:prstGeom prst="rect">
            <a:avLst/>
          </a:prstGeom>
          <a:ln>
            <a:noFill/>
          </a:ln>
          <a:effectLst>
            <a:softEdge rad="112500"/>
          </a:effectLst>
        </p:spPr>
      </p:pic>
    </p:spTree>
    <p:extLst>
      <p:ext uri="{BB962C8B-B14F-4D97-AF65-F5344CB8AC3E}">
        <p14:creationId xmlns:p14="http://schemas.microsoft.com/office/powerpoint/2010/main" val="296136070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877455" y="612615"/>
            <a:ext cx="10030690" cy="5016758"/>
          </a:xfrm>
          <a:prstGeom prst="rect">
            <a:avLst/>
          </a:prstGeom>
        </p:spPr>
        <p:txBody>
          <a:bodyPr wrap="square">
            <a:spAutoFit/>
          </a:bodyPr>
          <a:lstStyle/>
          <a:p>
            <a:r>
              <a:rPr lang="en-US" sz="2000" b="1" dirty="0">
                <a:solidFill>
                  <a:srgbClr val="0D0D0D"/>
                </a:solidFill>
                <a:latin typeface="Calibri" panose="020F0502020204030204" pitchFamily="34" charset="0"/>
                <a:ea typeface="Times New Roman" panose="02020603050405020304" pitchFamily="18" charset="0"/>
              </a:rPr>
              <a:t>Criterion-Referenced Assessment</a:t>
            </a:r>
            <a:r>
              <a:rPr lang="en-US" sz="2000" dirty="0">
                <a:solidFill>
                  <a:srgbClr val="0D0D0D"/>
                </a:solidFill>
                <a:latin typeface="Calibri" panose="020F0502020204030204" pitchFamily="34" charset="0"/>
                <a:ea typeface="Times New Roman" panose="02020603050405020304" pitchFamily="18" charset="0"/>
              </a:rPr>
              <a:t>:</a:t>
            </a:r>
            <a:endParaRPr lang="en-US" sz="2000" dirty="0">
              <a:latin typeface="Times New Roman" panose="02020603050405020304" pitchFamily="18" charset="0"/>
              <a:ea typeface="Times New Roman" panose="02020603050405020304" pitchFamily="18" charset="0"/>
            </a:endParaRPr>
          </a:p>
          <a:p>
            <a:r>
              <a:rPr lang="en-US" sz="2000" dirty="0">
                <a:solidFill>
                  <a:srgbClr val="0D0D0D"/>
                </a:solidFill>
                <a:latin typeface="Calibri" panose="020F0502020204030204" pitchFamily="34" charset="0"/>
                <a:ea typeface="Times New Roman" panose="02020603050405020304" pitchFamily="18" charset="0"/>
              </a:rPr>
              <a:t>Criterion-referenced assessment focuses on whether a student has achieved specific learning objectives or criteria. It's about assessing mastery rather than comparing performance to peers. Theorists supporting criterion-referenced assessment in early childhood education argue for the following</a:t>
            </a:r>
            <a:r>
              <a:rPr lang="en-US" sz="2000" dirty="0" smtClean="0">
                <a:solidFill>
                  <a:srgbClr val="0D0D0D"/>
                </a:solidFill>
                <a:latin typeface="Calibri" panose="020F0502020204030204" pitchFamily="34" charset="0"/>
                <a:ea typeface="Times New Roman" panose="02020603050405020304" pitchFamily="18" charset="0"/>
              </a:rPr>
              <a:t>:</a:t>
            </a:r>
          </a:p>
          <a:p>
            <a:endParaRPr lang="en-US" sz="2000" dirty="0" smtClean="0">
              <a:solidFill>
                <a:srgbClr val="0D0D0D"/>
              </a:solidFill>
              <a:latin typeface="Calibri" panose="020F0502020204030204" pitchFamily="34" charset="0"/>
              <a:ea typeface="Times New Roman" panose="02020603050405020304" pitchFamily="18" charset="0"/>
            </a:endParaRPr>
          </a:p>
          <a:p>
            <a:endParaRPr lang="en-US" sz="2000" dirty="0">
              <a:latin typeface="Times New Roman" panose="02020603050405020304" pitchFamily="18" charset="0"/>
              <a:ea typeface="Times New Roman" panose="02020603050405020304" pitchFamily="18" charset="0"/>
            </a:endParaRPr>
          </a:p>
          <a:p>
            <a:pPr marL="342900" marR="0" lvl="0" indent="-342900">
              <a:spcBef>
                <a:spcPts val="0"/>
              </a:spcBef>
              <a:spcAft>
                <a:spcPts val="0"/>
              </a:spcAft>
              <a:buSzPts val="1000"/>
              <a:buFont typeface="Symbol" panose="05050102010706020507" pitchFamily="18" charset="2"/>
              <a:buChar char=""/>
              <a:tabLst>
                <a:tab pos="457200" algn="l"/>
              </a:tabLst>
            </a:pPr>
            <a:r>
              <a:rPr lang="en-US" sz="2000" b="1" dirty="0">
                <a:solidFill>
                  <a:srgbClr val="0D0D0D"/>
                </a:solidFill>
                <a:latin typeface="Calibri" panose="020F0502020204030204" pitchFamily="34" charset="0"/>
                <a:ea typeface="Times New Roman" panose="02020603050405020304" pitchFamily="18" charset="0"/>
              </a:rPr>
              <a:t>Focus on Mastery</a:t>
            </a:r>
            <a:r>
              <a:rPr lang="en-US" sz="2000" dirty="0">
                <a:solidFill>
                  <a:srgbClr val="0D0D0D"/>
                </a:solidFill>
                <a:latin typeface="Calibri" panose="020F0502020204030204" pitchFamily="34" charset="0"/>
                <a:ea typeface="Times New Roman" panose="02020603050405020304" pitchFamily="18" charset="0"/>
              </a:rPr>
              <a:t>: </a:t>
            </a:r>
            <a:r>
              <a:rPr lang="en-US" sz="2000" dirty="0" err="1" smtClean="0">
                <a:solidFill>
                  <a:srgbClr val="0D0D0D"/>
                </a:solidFill>
                <a:latin typeface="Calibri" panose="020F0502020204030204" pitchFamily="34" charset="0"/>
                <a:ea typeface="Times New Roman" panose="02020603050405020304" pitchFamily="18" charset="0"/>
              </a:rPr>
              <a:t>McMiIlan</a:t>
            </a:r>
            <a:r>
              <a:rPr lang="en-US" sz="2000" dirty="0" smtClean="0">
                <a:solidFill>
                  <a:srgbClr val="0D0D0D"/>
                </a:solidFill>
                <a:latin typeface="Calibri" panose="020F0502020204030204" pitchFamily="34" charset="0"/>
                <a:ea typeface="Times New Roman" panose="02020603050405020304" pitchFamily="18" charset="0"/>
              </a:rPr>
              <a:t>, J. H., </a:t>
            </a:r>
            <a:r>
              <a:rPr lang="en-US" sz="2000" dirty="0" err="1" smtClean="0">
                <a:solidFill>
                  <a:srgbClr val="0D0D0D"/>
                </a:solidFill>
                <a:latin typeface="Calibri" panose="020F0502020204030204" pitchFamily="34" charset="0"/>
                <a:ea typeface="Times New Roman" panose="02020603050405020304" pitchFamily="18" charset="0"/>
              </a:rPr>
              <a:t>Myran</a:t>
            </a:r>
            <a:r>
              <a:rPr lang="en-US" sz="2000" dirty="0" smtClean="0">
                <a:solidFill>
                  <a:srgbClr val="0D0D0D"/>
                </a:solidFill>
                <a:latin typeface="Calibri" panose="020F0502020204030204" pitchFamily="34" charset="0"/>
                <a:ea typeface="Times New Roman" panose="02020603050405020304" pitchFamily="18" charset="0"/>
              </a:rPr>
              <a:t>, S., &amp; Workman, D. (2002). emphasized </a:t>
            </a:r>
            <a:r>
              <a:rPr lang="en-US" sz="2000" dirty="0">
                <a:solidFill>
                  <a:srgbClr val="0D0D0D"/>
                </a:solidFill>
                <a:latin typeface="Calibri" panose="020F0502020204030204" pitchFamily="34" charset="0"/>
                <a:ea typeface="Times New Roman" panose="02020603050405020304" pitchFamily="18" charset="0"/>
              </a:rPr>
              <a:t>that criterion-referenced assessments prioritize mastery of skills and knowledge, ensuring that all students are held to the same standards regardless of how their peers perform</a:t>
            </a:r>
            <a:r>
              <a:rPr lang="en-US" sz="2000" dirty="0" smtClean="0">
                <a:solidFill>
                  <a:srgbClr val="0D0D0D"/>
                </a:solidFill>
                <a:latin typeface="Calibri" panose="020F0502020204030204" pitchFamily="34" charset="0"/>
                <a:ea typeface="Times New Roman" panose="02020603050405020304" pitchFamily="18" charset="0"/>
              </a:rPr>
              <a:t>.</a:t>
            </a:r>
          </a:p>
          <a:p>
            <a:pPr marR="0" lvl="0">
              <a:spcBef>
                <a:spcPts val="0"/>
              </a:spcBef>
              <a:spcAft>
                <a:spcPts val="0"/>
              </a:spcAft>
              <a:buSzPts val="1000"/>
              <a:tabLst>
                <a:tab pos="457200" algn="l"/>
              </a:tabLst>
            </a:pPr>
            <a:endParaRPr lang="en-US" sz="2000" dirty="0" smtClean="0">
              <a:solidFill>
                <a:srgbClr val="0D0D0D"/>
              </a:solidFill>
              <a:latin typeface="Calibri" panose="020F0502020204030204" pitchFamily="34" charset="0"/>
              <a:ea typeface="Times New Roman" panose="02020603050405020304" pitchFamily="18" charset="0"/>
            </a:endParaRPr>
          </a:p>
          <a:p>
            <a:pPr marR="0" lvl="0">
              <a:spcBef>
                <a:spcPts val="0"/>
              </a:spcBef>
              <a:spcAft>
                <a:spcPts val="0"/>
              </a:spcAft>
              <a:buSzPts val="1000"/>
              <a:tabLst>
                <a:tab pos="457200" algn="l"/>
              </a:tabLst>
            </a:pPr>
            <a:endParaRPr lang="en-US" sz="2000" dirty="0" smtClean="0">
              <a:latin typeface="Times New Roman" panose="02020603050405020304" pitchFamily="18" charset="0"/>
              <a:ea typeface="Times New Roman" panose="02020603050405020304" pitchFamily="18" charset="0"/>
            </a:endParaRPr>
          </a:p>
          <a:p>
            <a:pPr marR="0" lvl="0">
              <a:spcBef>
                <a:spcPts val="0"/>
              </a:spcBef>
              <a:spcAft>
                <a:spcPts val="0"/>
              </a:spcAft>
              <a:buSzPts val="1000"/>
              <a:tabLst>
                <a:tab pos="457200" algn="l"/>
              </a:tabLst>
            </a:pPr>
            <a:endParaRPr lang="en-US" sz="2000" dirty="0">
              <a:latin typeface="Times New Roman" panose="02020603050405020304" pitchFamily="18" charset="0"/>
              <a:ea typeface="Times New Roman" panose="02020603050405020304" pitchFamily="18" charset="0"/>
            </a:endParaRPr>
          </a:p>
          <a:p>
            <a:pPr marL="342900" marR="0" lvl="0" indent="-342900">
              <a:spcBef>
                <a:spcPts val="0"/>
              </a:spcBef>
              <a:spcAft>
                <a:spcPts val="0"/>
              </a:spcAft>
              <a:buSzPts val="1000"/>
              <a:buFont typeface="Symbol" panose="05050102010706020507" pitchFamily="18" charset="2"/>
              <a:buChar char=""/>
              <a:tabLst>
                <a:tab pos="457200" algn="l"/>
              </a:tabLst>
            </a:pPr>
            <a:r>
              <a:rPr lang="en-US" sz="2000" b="1" dirty="0">
                <a:solidFill>
                  <a:srgbClr val="0D0D0D"/>
                </a:solidFill>
                <a:latin typeface="Calibri" panose="020F0502020204030204" pitchFamily="34" charset="0"/>
                <a:ea typeface="Times New Roman" panose="02020603050405020304" pitchFamily="18" charset="0"/>
              </a:rPr>
              <a:t>Informing Instruction</a:t>
            </a:r>
            <a:r>
              <a:rPr lang="en-US" sz="2000" dirty="0">
                <a:solidFill>
                  <a:srgbClr val="0D0D0D"/>
                </a:solidFill>
                <a:latin typeface="Calibri" panose="020F0502020204030204" pitchFamily="34" charset="0"/>
                <a:ea typeface="Times New Roman" panose="02020603050405020304" pitchFamily="18" charset="0"/>
              </a:rPr>
              <a:t>: </a:t>
            </a:r>
            <a:r>
              <a:rPr lang="en-US" sz="2000" dirty="0" err="1" smtClean="0">
                <a:solidFill>
                  <a:srgbClr val="0D0D0D"/>
                </a:solidFill>
                <a:latin typeface="Calibri" panose="020F0502020204030204" pitchFamily="34" charset="0"/>
                <a:ea typeface="Times New Roman" panose="02020603050405020304" pitchFamily="18" charset="0"/>
              </a:rPr>
              <a:t>Popham</a:t>
            </a:r>
            <a:r>
              <a:rPr lang="en-US" sz="2000" dirty="0" smtClean="0">
                <a:solidFill>
                  <a:srgbClr val="0D0D0D"/>
                </a:solidFill>
                <a:latin typeface="Calibri" panose="020F0502020204030204" pitchFamily="34" charset="0"/>
                <a:ea typeface="Times New Roman" panose="02020603050405020304" pitchFamily="18" charset="0"/>
              </a:rPr>
              <a:t>, W. J. (1979). argued </a:t>
            </a:r>
            <a:r>
              <a:rPr lang="en-US" sz="2000" dirty="0">
                <a:solidFill>
                  <a:srgbClr val="0D0D0D"/>
                </a:solidFill>
                <a:latin typeface="Calibri" panose="020F0502020204030204" pitchFamily="34" charset="0"/>
                <a:ea typeface="Times New Roman" panose="02020603050405020304" pitchFamily="18" charset="0"/>
              </a:rPr>
              <a:t>that criterion-referenced assessments provide more useful information for teachers to inform their instruction, as it highlights specific areas where students may need additional support or challenge.</a:t>
            </a:r>
            <a:endParaRPr lang="en-US" sz="20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0224183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599" y="987296"/>
            <a:ext cx="10563226" cy="1631216"/>
          </a:xfrm>
          <a:prstGeom prst="rect">
            <a:avLst/>
          </a:prstGeom>
        </p:spPr>
        <p:txBody>
          <a:bodyPr wrap="square">
            <a:spAutoFit/>
          </a:bodyPr>
          <a:lstStyle/>
          <a:p>
            <a:r>
              <a:rPr lang="en-US" sz="2000" dirty="0"/>
              <a:t>A recent large-scale longitudinal study of early learning settings in England confirmed the </a:t>
            </a:r>
            <a:endParaRPr lang="en-US" sz="2000" dirty="0" smtClean="0"/>
          </a:p>
          <a:p>
            <a:endParaRPr lang="en-US" sz="2000" dirty="0"/>
          </a:p>
          <a:p>
            <a:r>
              <a:rPr lang="en-US" sz="2000" dirty="0" smtClean="0"/>
              <a:t>importance </a:t>
            </a:r>
            <a:r>
              <a:rPr lang="en-US" sz="2000" dirty="0"/>
              <a:t>of </a:t>
            </a:r>
            <a:r>
              <a:rPr lang="en-US" sz="2000" dirty="0" smtClean="0"/>
              <a:t>formative </a:t>
            </a:r>
            <a:r>
              <a:rPr lang="en-US" sz="2000" dirty="0"/>
              <a:t>assessment in meeting children’s needs and in supporting their learning </a:t>
            </a:r>
            <a:endParaRPr lang="en-US" sz="2000" dirty="0" smtClean="0"/>
          </a:p>
          <a:p>
            <a:endParaRPr lang="en-US" sz="2000" dirty="0"/>
          </a:p>
          <a:p>
            <a:r>
              <a:rPr lang="en-US" sz="2000" dirty="0" smtClean="0"/>
              <a:t>(</a:t>
            </a:r>
            <a:r>
              <a:rPr lang="en-US" sz="2000" dirty="0" err="1"/>
              <a:t>SirajBlatchford</a:t>
            </a:r>
            <a:r>
              <a:rPr lang="en-US" sz="2000" dirty="0"/>
              <a:t> et </a:t>
            </a:r>
            <a:r>
              <a:rPr lang="en-US" sz="2000" dirty="0" smtClean="0"/>
              <a:t>al</a:t>
            </a:r>
            <a:r>
              <a:rPr lang="en-US" sz="2000" dirty="0"/>
              <a:t>. 2002). </a:t>
            </a:r>
            <a:r>
              <a:rPr lang="en-US" sz="2000" dirty="0" smtClean="0"/>
              <a:t>It </a:t>
            </a:r>
            <a:r>
              <a:rPr lang="en-US" sz="2000" dirty="0"/>
              <a:t>is argued that assessment must work for young children</a:t>
            </a:r>
            <a:r>
              <a:rPr lang="en-US" sz="2000" dirty="0" smtClean="0"/>
              <a:t>: </a:t>
            </a:r>
            <a:endParaRPr lang="en-US" sz="2000" dirty="0"/>
          </a:p>
        </p:txBody>
      </p:sp>
      <p:sp>
        <p:nvSpPr>
          <p:cNvPr id="3" name="Rectangle 2"/>
          <p:cNvSpPr/>
          <p:nvPr/>
        </p:nvSpPr>
        <p:spPr>
          <a:xfrm>
            <a:off x="609599" y="2875687"/>
            <a:ext cx="10791826" cy="2246769"/>
          </a:xfrm>
          <a:prstGeom prst="rect">
            <a:avLst/>
          </a:prstGeom>
        </p:spPr>
        <p:txBody>
          <a:bodyPr wrap="square">
            <a:spAutoFit/>
          </a:bodyPr>
          <a:lstStyle/>
          <a:p>
            <a:r>
              <a:rPr lang="en-US" sz="2000" dirty="0"/>
              <a:t>We can use our assessments to shape and enrich our curriculum, our interactions, our provision as a </a:t>
            </a:r>
            <a:endParaRPr lang="en-US" sz="2000" dirty="0" smtClean="0"/>
          </a:p>
          <a:p>
            <a:endParaRPr lang="en-US" sz="2000" dirty="0"/>
          </a:p>
          <a:p>
            <a:r>
              <a:rPr lang="en-US" sz="2000" dirty="0" smtClean="0"/>
              <a:t>whole</a:t>
            </a:r>
            <a:r>
              <a:rPr lang="en-US" sz="2000" dirty="0"/>
              <a:t>: </a:t>
            </a:r>
            <a:r>
              <a:rPr lang="en-US" sz="2000" dirty="0" smtClean="0"/>
              <a:t>we can </a:t>
            </a:r>
            <a:r>
              <a:rPr lang="en-US" sz="2000" dirty="0"/>
              <a:t>use our assessments as a way of identifying what children will be able to learn next, </a:t>
            </a:r>
            <a:r>
              <a:rPr lang="en-US" sz="2000" dirty="0" smtClean="0"/>
              <a:t>so</a:t>
            </a:r>
          </a:p>
          <a:p>
            <a:endParaRPr lang="en-US" sz="2000" dirty="0"/>
          </a:p>
          <a:p>
            <a:r>
              <a:rPr lang="en-US" sz="2000" dirty="0" smtClean="0"/>
              <a:t>that </a:t>
            </a:r>
            <a:r>
              <a:rPr lang="en-US" sz="2000" dirty="0"/>
              <a:t>we can </a:t>
            </a:r>
            <a:r>
              <a:rPr lang="en-US" sz="2000" dirty="0" smtClean="0"/>
              <a:t>support and </a:t>
            </a:r>
            <a:r>
              <a:rPr lang="en-US" sz="2000" dirty="0"/>
              <a:t>extend that learning. Assessment is part of our daily practice in striving </a:t>
            </a:r>
            <a:r>
              <a:rPr lang="en-US" sz="2000" dirty="0" smtClean="0"/>
              <a:t>for</a:t>
            </a:r>
          </a:p>
          <a:p>
            <a:endParaRPr lang="en-US" sz="2000" dirty="0"/>
          </a:p>
          <a:p>
            <a:r>
              <a:rPr lang="en-US" sz="2000" dirty="0" smtClean="0"/>
              <a:t>quality</a:t>
            </a:r>
            <a:r>
              <a:rPr lang="en-US" sz="2000" dirty="0"/>
              <a:t>. (Drummond 1993, 13)</a:t>
            </a:r>
          </a:p>
        </p:txBody>
      </p:sp>
    </p:spTree>
    <p:extLst>
      <p:ext uri="{BB962C8B-B14F-4D97-AF65-F5344CB8AC3E}">
        <p14:creationId xmlns:p14="http://schemas.microsoft.com/office/powerpoint/2010/main" val="364733754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74255" y="676763"/>
            <a:ext cx="10178472" cy="1015663"/>
          </a:xfrm>
          <a:prstGeom prst="rect">
            <a:avLst/>
          </a:prstGeom>
        </p:spPr>
        <p:txBody>
          <a:bodyPr wrap="square">
            <a:spAutoFit/>
          </a:bodyPr>
          <a:lstStyle/>
          <a:p>
            <a:pPr marL="342900" marR="0" lvl="0" indent="-342900">
              <a:spcBef>
                <a:spcPts val="0"/>
              </a:spcBef>
              <a:spcAft>
                <a:spcPts val="0"/>
              </a:spcAft>
              <a:buSzPts val="1000"/>
              <a:buFont typeface="Symbol" panose="05050102010706020507" pitchFamily="18" charset="2"/>
              <a:buChar char=""/>
              <a:tabLst>
                <a:tab pos="457200" algn="l"/>
              </a:tabLst>
            </a:pPr>
            <a:r>
              <a:rPr lang="en-US" sz="2000" b="1" dirty="0">
                <a:solidFill>
                  <a:srgbClr val="0D0D0D"/>
                </a:solidFill>
                <a:latin typeface="Calibri" panose="020F0502020204030204" pitchFamily="34" charset="0"/>
                <a:ea typeface="Times New Roman" panose="02020603050405020304" pitchFamily="18" charset="0"/>
              </a:rPr>
              <a:t>Developmentally Appropriate</a:t>
            </a:r>
            <a:r>
              <a:rPr lang="en-US" sz="2000" dirty="0">
                <a:solidFill>
                  <a:srgbClr val="0D0D0D"/>
                </a:solidFill>
                <a:latin typeface="Calibri" panose="020F0502020204030204" pitchFamily="34" charset="0"/>
                <a:ea typeface="Times New Roman" panose="02020603050405020304" pitchFamily="18" charset="0"/>
              </a:rPr>
              <a:t>: Advocates suggest that criterion-referenced assessments can be more developmentally appropriate for young children, as they focus on individual growth rather than competition.</a:t>
            </a:r>
            <a:endParaRPr lang="en-US" sz="2000" dirty="0">
              <a:effectLst/>
              <a:latin typeface="Times New Roman" panose="02020603050405020304" pitchFamily="18" charset="0"/>
              <a:ea typeface="Times New Roman" panose="02020603050405020304" pitchFamily="18" charset="0"/>
            </a:endParaRPr>
          </a:p>
        </p:txBody>
      </p:sp>
      <p:pic>
        <p:nvPicPr>
          <p:cNvPr id="3" name="Picture 2" descr="Kids Exam Vector Images (over 9,200)"/>
          <p:cNvPicPr/>
          <p:nvPr/>
        </p:nvPicPr>
        <p:blipFill>
          <a:blip r:embed="rId2">
            <a:extLst>
              <a:ext uri="{28A0092B-C50C-407E-A947-70E740481C1C}">
                <a14:useLocalDpi xmlns:a14="http://schemas.microsoft.com/office/drawing/2010/main" val="0"/>
              </a:ext>
            </a:extLst>
          </a:blip>
          <a:srcRect/>
          <a:stretch>
            <a:fillRect/>
          </a:stretch>
        </p:blipFill>
        <p:spPr bwMode="auto">
          <a:xfrm>
            <a:off x="2918690" y="2340610"/>
            <a:ext cx="5163127" cy="3302808"/>
          </a:xfrm>
          <a:prstGeom prst="rect">
            <a:avLst/>
          </a:prstGeom>
          <a:ln>
            <a:solidFill>
              <a:schemeClr val="accent1"/>
            </a:solid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151266466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81784"/>
          </a:xfrm>
          <a:solidFill>
            <a:schemeClr val="accent2">
              <a:lumMod val="40000"/>
              <a:lumOff val="60000"/>
            </a:schemeClr>
          </a:solidFill>
        </p:spPr>
        <p:txBody>
          <a:bodyPr/>
          <a:lstStyle/>
          <a:p>
            <a:r>
              <a:rPr lang="en-US" dirty="0" smtClean="0"/>
              <a:t>                               </a:t>
            </a:r>
            <a:r>
              <a:rPr lang="en-US" b="1" dirty="0" smtClean="0"/>
              <a:t>Summary</a:t>
            </a:r>
            <a:endParaRPr lang="en-US" b="1" dirty="0"/>
          </a:p>
        </p:txBody>
      </p:sp>
      <p:sp>
        <p:nvSpPr>
          <p:cNvPr id="3" name="Rectangle 2"/>
          <p:cNvSpPr/>
          <p:nvPr/>
        </p:nvSpPr>
        <p:spPr>
          <a:xfrm>
            <a:off x="838200" y="1883898"/>
            <a:ext cx="10515600" cy="3431709"/>
          </a:xfrm>
          <a:prstGeom prst="rect">
            <a:avLst/>
          </a:prstGeom>
        </p:spPr>
        <p:txBody>
          <a:bodyPr wrap="square">
            <a:spAutoFit/>
          </a:bodyPr>
          <a:lstStyle/>
          <a:p>
            <a:pPr>
              <a:lnSpc>
                <a:spcPct val="107000"/>
              </a:lnSpc>
              <a:spcBef>
                <a:spcPts val="1500"/>
              </a:spcBef>
            </a:pPr>
            <a:r>
              <a:rPr lang="en-US" sz="2000" dirty="0">
                <a:solidFill>
                  <a:srgbClr val="0D0D0D"/>
                </a:solidFill>
                <a:latin typeface="Calibri" panose="020F0502020204030204" pitchFamily="34" charset="0"/>
                <a:ea typeface="Times New Roman" panose="02020603050405020304" pitchFamily="18" charset="0"/>
                <a:cs typeface="Calibri" panose="020F0502020204030204" pitchFamily="34" charset="0"/>
              </a:rPr>
              <a:t>In summary, norm-referenced assessments compare a child's performance to that of their peers, </a:t>
            </a:r>
            <a:endParaRPr lang="en-US" sz="2000" dirty="0" smtClean="0">
              <a:solidFill>
                <a:srgbClr val="0D0D0D"/>
              </a:solidFill>
              <a:latin typeface="Calibri" panose="020F0502020204030204" pitchFamily="34" charset="0"/>
              <a:ea typeface="Times New Roman" panose="02020603050405020304" pitchFamily="18" charset="0"/>
              <a:cs typeface="Calibri" panose="020F0502020204030204" pitchFamily="34" charset="0"/>
            </a:endParaRPr>
          </a:p>
          <a:p>
            <a:pPr>
              <a:lnSpc>
                <a:spcPct val="107000"/>
              </a:lnSpc>
              <a:spcBef>
                <a:spcPts val="1500"/>
              </a:spcBef>
            </a:pPr>
            <a:r>
              <a:rPr lang="en-US" sz="2000" dirty="0" smtClean="0">
                <a:solidFill>
                  <a:srgbClr val="0D0D0D"/>
                </a:solidFill>
                <a:latin typeface="Calibri" panose="020F0502020204030204" pitchFamily="34" charset="0"/>
                <a:ea typeface="Times New Roman" panose="02020603050405020304" pitchFamily="18" charset="0"/>
                <a:cs typeface="Calibri" panose="020F0502020204030204" pitchFamily="34" charset="0"/>
              </a:rPr>
              <a:t>while </a:t>
            </a:r>
            <a:r>
              <a:rPr lang="en-US" sz="2000" dirty="0">
                <a:solidFill>
                  <a:srgbClr val="0D0D0D"/>
                </a:solidFill>
                <a:latin typeface="Calibri" panose="020F0502020204030204" pitchFamily="34" charset="0"/>
                <a:ea typeface="Times New Roman" panose="02020603050405020304" pitchFamily="18" charset="0"/>
                <a:cs typeface="Calibri" panose="020F0502020204030204" pitchFamily="34" charset="0"/>
              </a:rPr>
              <a:t>criterion-referenced assessments measure a child's performance against specific standards </a:t>
            </a:r>
            <a:r>
              <a:rPr lang="en-US" sz="2000" dirty="0" smtClean="0">
                <a:solidFill>
                  <a:srgbClr val="0D0D0D"/>
                </a:solidFill>
                <a:latin typeface="Calibri" panose="020F0502020204030204" pitchFamily="34" charset="0"/>
                <a:ea typeface="Times New Roman" panose="02020603050405020304" pitchFamily="18" charset="0"/>
                <a:cs typeface="Calibri" panose="020F0502020204030204" pitchFamily="34" charset="0"/>
              </a:rPr>
              <a:t>or</a:t>
            </a:r>
          </a:p>
          <a:p>
            <a:pPr>
              <a:lnSpc>
                <a:spcPct val="107000"/>
              </a:lnSpc>
              <a:spcBef>
                <a:spcPts val="1500"/>
              </a:spcBef>
            </a:pPr>
            <a:r>
              <a:rPr lang="en-US" sz="2000" dirty="0" smtClean="0">
                <a:solidFill>
                  <a:srgbClr val="0D0D0D"/>
                </a:solidFill>
                <a:latin typeface="Calibri" panose="020F0502020204030204" pitchFamily="34" charset="0"/>
                <a:ea typeface="Times New Roman" panose="02020603050405020304" pitchFamily="18" charset="0"/>
                <a:cs typeface="Calibri" panose="020F0502020204030204" pitchFamily="34" charset="0"/>
              </a:rPr>
              <a:t> </a:t>
            </a:r>
            <a:r>
              <a:rPr lang="en-US" sz="2000" dirty="0">
                <a:solidFill>
                  <a:srgbClr val="0D0D0D"/>
                </a:solidFill>
                <a:latin typeface="Calibri" panose="020F0502020204030204" pitchFamily="34" charset="0"/>
                <a:ea typeface="Times New Roman" panose="02020603050405020304" pitchFamily="18" charset="0"/>
                <a:cs typeface="Calibri" panose="020F0502020204030204" pitchFamily="34" charset="0"/>
              </a:rPr>
              <a:t>criteria. Both types of assessments have their advantages and limitations, and educators often use </a:t>
            </a:r>
            <a:endParaRPr lang="en-US" sz="2000" dirty="0" smtClean="0">
              <a:solidFill>
                <a:srgbClr val="0D0D0D"/>
              </a:solidFill>
              <a:latin typeface="Calibri" panose="020F0502020204030204" pitchFamily="34" charset="0"/>
              <a:ea typeface="Times New Roman" panose="02020603050405020304" pitchFamily="18" charset="0"/>
              <a:cs typeface="Calibri" panose="020F0502020204030204" pitchFamily="34" charset="0"/>
            </a:endParaRPr>
          </a:p>
          <a:p>
            <a:pPr>
              <a:lnSpc>
                <a:spcPct val="107000"/>
              </a:lnSpc>
              <a:spcBef>
                <a:spcPts val="1500"/>
              </a:spcBef>
            </a:pPr>
            <a:r>
              <a:rPr lang="en-US" sz="2000" dirty="0" smtClean="0">
                <a:solidFill>
                  <a:srgbClr val="0D0D0D"/>
                </a:solidFill>
                <a:latin typeface="Calibri" panose="020F0502020204030204" pitchFamily="34" charset="0"/>
                <a:ea typeface="Times New Roman" panose="02020603050405020304" pitchFamily="18" charset="0"/>
                <a:cs typeface="Calibri" panose="020F0502020204030204" pitchFamily="34" charset="0"/>
              </a:rPr>
              <a:t>a </a:t>
            </a:r>
            <a:r>
              <a:rPr lang="en-US" sz="2000" dirty="0">
                <a:solidFill>
                  <a:srgbClr val="0D0D0D"/>
                </a:solidFill>
                <a:latin typeface="Calibri" panose="020F0502020204030204" pitchFamily="34" charset="0"/>
                <a:ea typeface="Times New Roman" panose="02020603050405020304" pitchFamily="18" charset="0"/>
                <a:cs typeface="Calibri" panose="020F0502020204030204" pitchFamily="34" charset="0"/>
              </a:rPr>
              <a:t>combination of both to gain a comprehensive understanding of a child's development </a:t>
            </a:r>
            <a:r>
              <a:rPr lang="en-US" sz="2000" dirty="0" smtClean="0">
                <a:solidFill>
                  <a:srgbClr val="0D0D0D"/>
                </a:solidFill>
                <a:latin typeface="Calibri" panose="020F0502020204030204" pitchFamily="34" charset="0"/>
                <a:ea typeface="Times New Roman" panose="02020603050405020304" pitchFamily="18" charset="0"/>
                <a:cs typeface="Calibri" panose="020F0502020204030204" pitchFamily="34" charset="0"/>
              </a:rPr>
              <a:t>and</a:t>
            </a:r>
          </a:p>
          <a:p>
            <a:pPr>
              <a:lnSpc>
                <a:spcPct val="107000"/>
              </a:lnSpc>
              <a:spcBef>
                <a:spcPts val="1500"/>
              </a:spcBef>
            </a:pPr>
            <a:r>
              <a:rPr lang="en-US" sz="2000" dirty="0" smtClean="0">
                <a:solidFill>
                  <a:srgbClr val="0D0D0D"/>
                </a:solidFill>
                <a:latin typeface="Calibri" panose="020F0502020204030204" pitchFamily="34" charset="0"/>
                <a:ea typeface="Times New Roman" panose="02020603050405020304" pitchFamily="18" charset="0"/>
                <a:cs typeface="Calibri" panose="020F0502020204030204" pitchFamily="34" charset="0"/>
              </a:rPr>
              <a:t>learning </a:t>
            </a:r>
            <a:r>
              <a:rPr lang="en-US" sz="2000" dirty="0">
                <a:solidFill>
                  <a:srgbClr val="0D0D0D"/>
                </a:solidFill>
                <a:latin typeface="Calibri" panose="020F0502020204030204" pitchFamily="34" charset="0"/>
                <a:ea typeface="Times New Roman" panose="02020603050405020304" pitchFamily="18" charset="0"/>
                <a:cs typeface="Calibri" panose="020F0502020204030204" pitchFamily="34" charset="0"/>
              </a:rPr>
              <a:t>progress</a:t>
            </a:r>
            <a:r>
              <a:rPr lang="en-US" sz="2000" dirty="0" smtClean="0">
                <a:solidFill>
                  <a:srgbClr val="0D0D0D"/>
                </a:solidFill>
                <a:latin typeface="Calibri" panose="020F0502020204030204" pitchFamily="34" charset="0"/>
                <a:ea typeface="Times New Roman" panose="02020603050405020304" pitchFamily="18" charset="0"/>
                <a:cs typeface="Calibri" panose="020F0502020204030204" pitchFamily="34" charset="0"/>
              </a:rPr>
              <a:t>.</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r>
              <a:rPr lang="en-US" sz="2000" dirty="0">
                <a:solidFill>
                  <a:srgbClr val="0D0D0D"/>
                </a:solidFill>
                <a:latin typeface="Calibri" panose="020F0502020204030204" pitchFamily="34" charset="0"/>
                <a:ea typeface="Calibri" panose="020F0502020204030204" pitchFamily="34" charset="0"/>
              </a:rPr>
              <a:t>Norm-referenced assessment and criterion-referenced assessment are both commonly used in </a:t>
            </a:r>
            <a:r>
              <a:rPr lang="en-US" sz="2000" dirty="0" smtClean="0">
                <a:solidFill>
                  <a:srgbClr val="0D0D0D"/>
                </a:solidFill>
                <a:latin typeface="Calibri" panose="020F0502020204030204" pitchFamily="34" charset="0"/>
                <a:ea typeface="Calibri" panose="020F0502020204030204" pitchFamily="34" charset="0"/>
              </a:rPr>
              <a:t>early</a:t>
            </a:r>
          </a:p>
          <a:p>
            <a:endParaRPr lang="en-US" sz="2000" dirty="0">
              <a:solidFill>
                <a:srgbClr val="0D0D0D"/>
              </a:solidFill>
              <a:latin typeface="Calibri" panose="020F0502020204030204" pitchFamily="34" charset="0"/>
              <a:ea typeface="Calibri" panose="020F0502020204030204" pitchFamily="34" charset="0"/>
            </a:endParaRPr>
          </a:p>
          <a:p>
            <a:r>
              <a:rPr lang="en-US" sz="2000" dirty="0" smtClean="0">
                <a:solidFill>
                  <a:srgbClr val="0D0D0D"/>
                </a:solidFill>
                <a:latin typeface="Calibri" panose="020F0502020204030204" pitchFamily="34" charset="0"/>
                <a:ea typeface="Calibri" panose="020F0502020204030204" pitchFamily="34" charset="0"/>
              </a:rPr>
              <a:t>childhood </a:t>
            </a:r>
            <a:r>
              <a:rPr lang="en-US" sz="2000" dirty="0">
                <a:solidFill>
                  <a:srgbClr val="0D0D0D"/>
                </a:solidFill>
                <a:latin typeface="Calibri" panose="020F0502020204030204" pitchFamily="34" charset="0"/>
                <a:ea typeface="Calibri" panose="020F0502020204030204" pitchFamily="34" charset="0"/>
              </a:rPr>
              <a:t>education, each with its own </a:t>
            </a:r>
            <a:r>
              <a:rPr lang="en-US" sz="2000" dirty="0" smtClean="0">
                <a:solidFill>
                  <a:srgbClr val="0D0D0D"/>
                </a:solidFill>
                <a:latin typeface="Calibri" panose="020F0502020204030204" pitchFamily="34" charset="0"/>
                <a:ea typeface="Calibri" panose="020F0502020204030204" pitchFamily="34" charset="0"/>
              </a:rPr>
              <a:t>proponents </a:t>
            </a:r>
            <a:r>
              <a:rPr lang="en-US" sz="2000" dirty="0">
                <a:solidFill>
                  <a:srgbClr val="0D0D0D"/>
                </a:solidFill>
                <a:latin typeface="Calibri" panose="020F0502020204030204" pitchFamily="34" charset="0"/>
                <a:ea typeface="Calibri" panose="020F0502020204030204" pitchFamily="34" charset="0"/>
              </a:rPr>
              <a:t>and </a:t>
            </a:r>
            <a:r>
              <a:rPr lang="en-US" sz="2000" dirty="0" smtClean="0">
                <a:solidFill>
                  <a:srgbClr val="0D0D0D"/>
                </a:solidFill>
                <a:latin typeface="Calibri" panose="020F0502020204030204" pitchFamily="34" charset="0"/>
                <a:ea typeface="Calibri" panose="020F0502020204030204" pitchFamily="34" charset="0"/>
              </a:rPr>
              <a:t>critics </a:t>
            </a:r>
            <a:r>
              <a:rPr lang="en-US" sz="2000" dirty="0">
                <a:solidFill>
                  <a:srgbClr val="0D0D0D"/>
                </a:solidFill>
                <a:latin typeface="Calibri" panose="020F0502020204030204" pitchFamily="34" charset="0"/>
                <a:ea typeface="Calibri" panose="020F0502020204030204" pitchFamily="34" charset="0"/>
              </a:rPr>
              <a:t>among</a:t>
            </a:r>
            <a:r>
              <a:rPr lang="en-US" sz="2000" dirty="0">
                <a:solidFill>
                  <a:srgbClr val="0D0D0D"/>
                </a:solidFill>
                <a:latin typeface="Segoe UI" panose="020B0502040204020203" pitchFamily="34" charset="0"/>
                <a:ea typeface="Calibri" panose="020F0502020204030204" pitchFamily="34" charset="0"/>
              </a:rPr>
              <a:t> </a:t>
            </a:r>
            <a:r>
              <a:rPr lang="en-US" sz="2000" dirty="0" smtClean="0">
                <a:solidFill>
                  <a:srgbClr val="0D0D0D"/>
                </a:solidFill>
                <a:latin typeface="Calibri" panose="020F0502020204030204" pitchFamily="34" charset="0"/>
                <a:ea typeface="Calibri" panose="020F0502020204030204" pitchFamily="34" charset="0"/>
                <a:cs typeface="Calibri" panose="020F0502020204030204" pitchFamily="34" charset="0"/>
              </a:rPr>
              <a:t>theorists.</a:t>
            </a:r>
            <a:endParaRPr lang="en-US" sz="20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62722006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63311"/>
          </a:xfrm>
          <a:solidFill>
            <a:schemeClr val="accent2">
              <a:lumMod val="20000"/>
              <a:lumOff val="80000"/>
            </a:schemeClr>
          </a:solidFill>
        </p:spPr>
        <p:txBody>
          <a:bodyPr/>
          <a:lstStyle/>
          <a:p>
            <a:r>
              <a:rPr lang="en-US" dirty="0" smtClean="0"/>
              <a:t>                              </a:t>
            </a:r>
            <a:r>
              <a:rPr lang="en-US" b="1" dirty="0" smtClean="0"/>
              <a:t>Conclusion</a:t>
            </a:r>
            <a:endParaRPr lang="en-US" b="1" dirty="0"/>
          </a:p>
        </p:txBody>
      </p:sp>
      <p:sp>
        <p:nvSpPr>
          <p:cNvPr id="3" name="Rectangle 2"/>
          <p:cNvSpPr/>
          <p:nvPr/>
        </p:nvSpPr>
        <p:spPr>
          <a:xfrm>
            <a:off x="694081" y="1877445"/>
            <a:ext cx="9989401" cy="2246769"/>
          </a:xfrm>
          <a:prstGeom prst="rect">
            <a:avLst/>
          </a:prstGeom>
          <a:noFill/>
        </p:spPr>
        <p:txBody>
          <a:bodyPr wrap="none" lIns="91440" tIns="45720" rIns="91440" bIns="45720">
            <a:spAutoFit/>
          </a:bodyPr>
          <a:lstStyle/>
          <a:p>
            <a:pPr algn="ctr"/>
            <a:r>
              <a:rPr lang="en-US" sz="2000" dirty="0" smtClean="0">
                <a:ln w="0"/>
                <a:effectLst>
                  <a:outerShdw blurRad="38100" dist="19050" dir="2700000" algn="tl" rotWithShape="0">
                    <a:schemeClr val="dk1">
                      <a:alpha val="40000"/>
                    </a:schemeClr>
                  </a:outerShdw>
                </a:effectLst>
              </a:rPr>
              <a:t>In concluding, both types of assessments have their place in early childhood education, and</a:t>
            </a:r>
          </a:p>
          <a:p>
            <a:pPr algn="ctr"/>
            <a:endParaRPr lang="en-US" sz="2000" b="0" cap="none" spc="0" dirty="0">
              <a:ln w="0"/>
              <a:solidFill>
                <a:schemeClr val="tx1"/>
              </a:solidFill>
              <a:effectLst>
                <a:outerShdw blurRad="38100" dist="19050" dir="2700000" algn="tl" rotWithShape="0">
                  <a:schemeClr val="dk1">
                    <a:alpha val="40000"/>
                  </a:schemeClr>
                </a:outerShdw>
              </a:effectLst>
            </a:endParaRPr>
          </a:p>
          <a:p>
            <a:pPr algn="ctr"/>
            <a:r>
              <a:rPr lang="en-US" sz="2000" dirty="0">
                <a:ln w="0"/>
                <a:effectLst>
                  <a:outerShdw blurRad="38100" dist="19050" dir="2700000" algn="tl" rotWithShape="0">
                    <a:schemeClr val="dk1">
                      <a:alpha val="40000"/>
                    </a:schemeClr>
                  </a:outerShdw>
                </a:effectLst>
              </a:rPr>
              <a:t>m</a:t>
            </a:r>
            <a:r>
              <a:rPr lang="en-US" sz="2000" dirty="0" smtClean="0">
                <a:ln w="0"/>
                <a:effectLst>
                  <a:outerShdw blurRad="38100" dist="19050" dir="2700000" algn="tl" rotWithShape="0">
                    <a:schemeClr val="dk1">
                      <a:alpha val="40000"/>
                    </a:schemeClr>
                  </a:outerShdw>
                </a:effectLst>
              </a:rPr>
              <a:t>any educators use a combination of both to get a comprehensive understanding of student’s</a:t>
            </a:r>
          </a:p>
          <a:p>
            <a:pPr algn="ctr"/>
            <a:endParaRPr lang="en-US" sz="2000" b="0" cap="none" spc="0" dirty="0">
              <a:ln w="0"/>
              <a:solidFill>
                <a:schemeClr val="tx1"/>
              </a:solidFill>
              <a:effectLst>
                <a:outerShdw blurRad="38100" dist="19050" dir="2700000" algn="tl" rotWithShape="0">
                  <a:schemeClr val="dk1">
                    <a:alpha val="40000"/>
                  </a:schemeClr>
                </a:outerShdw>
              </a:effectLst>
            </a:endParaRPr>
          </a:p>
          <a:p>
            <a:pPr algn="ctr"/>
            <a:r>
              <a:rPr lang="en-US" sz="2000" dirty="0">
                <a:ln w="0"/>
                <a:effectLst>
                  <a:outerShdw blurRad="38100" dist="19050" dir="2700000" algn="tl" rotWithShape="0">
                    <a:schemeClr val="dk1">
                      <a:alpha val="40000"/>
                    </a:schemeClr>
                  </a:outerShdw>
                </a:effectLst>
              </a:rPr>
              <a:t>a</a:t>
            </a:r>
            <a:r>
              <a:rPr lang="en-US" sz="2000" dirty="0" smtClean="0">
                <a:ln w="0"/>
                <a:effectLst>
                  <a:outerShdw blurRad="38100" dist="19050" dir="2700000" algn="tl" rotWithShape="0">
                    <a:schemeClr val="dk1">
                      <a:alpha val="40000"/>
                    </a:schemeClr>
                  </a:outerShdw>
                </a:effectLst>
              </a:rPr>
              <a:t>bilities and needs. It’s essential to consider the context, purpose, and developmental </a:t>
            </a:r>
          </a:p>
          <a:p>
            <a:pPr algn="ctr"/>
            <a:endParaRPr lang="en-US" sz="2000" b="0" cap="none" spc="0" dirty="0">
              <a:ln w="0"/>
              <a:solidFill>
                <a:schemeClr val="tx1"/>
              </a:solidFill>
              <a:effectLst>
                <a:outerShdw blurRad="38100" dist="19050" dir="2700000" algn="tl" rotWithShape="0">
                  <a:schemeClr val="dk1">
                    <a:alpha val="40000"/>
                  </a:schemeClr>
                </a:outerShdw>
              </a:effectLst>
            </a:endParaRPr>
          </a:p>
          <a:p>
            <a:pPr algn="ctr"/>
            <a:r>
              <a:rPr lang="en-US" sz="2000" dirty="0">
                <a:ln w="0"/>
                <a:effectLst>
                  <a:outerShdw blurRad="38100" dist="19050" dir="2700000" algn="tl" rotWithShape="0">
                    <a:schemeClr val="dk1">
                      <a:alpha val="40000"/>
                    </a:schemeClr>
                  </a:outerShdw>
                </a:effectLst>
              </a:rPr>
              <a:t>a</a:t>
            </a:r>
            <a:r>
              <a:rPr lang="en-US" sz="2000" dirty="0" smtClean="0">
                <a:ln w="0"/>
                <a:effectLst>
                  <a:outerShdw blurRad="38100" dist="19050" dir="2700000" algn="tl" rotWithShape="0">
                    <a:schemeClr val="dk1">
                      <a:alpha val="40000"/>
                    </a:schemeClr>
                  </a:outerShdw>
                </a:effectLst>
              </a:rPr>
              <a:t>ppropriateness of each assessment practices in early childhood education.</a:t>
            </a:r>
            <a:endParaRPr lang="en-US" sz="2000" b="0" cap="none" spc="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281004584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81783"/>
          </a:xfrm>
          <a:solidFill>
            <a:schemeClr val="accent2">
              <a:lumMod val="20000"/>
              <a:lumOff val="80000"/>
            </a:schemeClr>
          </a:solidFill>
        </p:spPr>
        <p:txBody>
          <a:bodyPr/>
          <a:lstStyle/>
          <a:p>
            <a:r>
              <a:rPr lang="en-US" dirty="0" smtClean="0"/>
              <a:t>                               </a:t>
            </a:r>
            <a:r>
              <a:rPr lang="en-US" b="1" dirty="0" smtClean="0"/>
              <a:t>Bibliography</a:t>
            </a:r>
            <a:endParaRPr lang="en-US" b="1" dirty="0"/>
          </a:p>
        </p:txBody>
      </p:sp>
      <p:sp>
        <p:nvSpPr>
          <p:cNvPr id="3" name="Rectangle 2"/>
          <p:cNvSpPr/>
          <p:nvPr/>
        </p:nvSpPr>
        <p:spPr>
          <a:xfrm>
            <a:off x="838200" y="1543599"/>
            <a:ext cx="10448637" cy="685059"/>
          </a:xfrm>
          <a:prstGeom prst="rect">
            <a:avLst/>
          </a:prstGeom>
        </p:spPr>
        <p:txBody>
          <a:bodyPr wrap="square">
            <a:spAutoFit/>
          </a:bodyPr>
          <a:lstStyle/>
          <a:p>
            <a:pPr marR="0" lvl="0">
              <a:lnSpc>
                <a:spcPct val="107000"/>
              </a:lnSpc>
              <a:spcBef>
                <a:spcPts val="0"/>
              </a:spcBef>
              <a:spcAft>
                <a:spcPts val="0"/>
              </a:spcAft>
              <a:buSzPts val="1000"/>
              <a:tabLst>
                <a:tab pos="457200" algn="l"/>
              </a:tabLst>
            </a:pPr>
            <a:r>
              <a:rPr lang="en-US" dirty="0">
                <a:solidFill>
                  <a:srgbClr val="0D0D0D"/>
                </a:solidFill>
                <a:latin typeface="Segoe UI" panose="020B0502040204020203" pitchFamily="34" charset="0"/>
                <a:ea typeface="Times New Roman" panose="02020603050405020304" pitchFamily="18" charset="0"/>
                <a:cs typeface="Times New Roman" panose="02020603050405020304" pitchFamily="18" charset="0"/>
              </a:rPr>
              <a:t>Glaser, R. (1963). </a:t>
            </a:r>
            <a:r>
              <a:rPr lang="en-US" b="1" dirty="0">
                <a:solidFill>
                  <a:srgbClr val="0D0D0D"/>
                </a:solidFill>
                <a:latin typeface="Segoe UI" panose="020B0502040204020203" pitchFamily="34" charset="0"/>
                <a:ea typeface="Times New Roman" panose="02020603050405020304" pitchFamily="18" charset="0"/>
                <a:cs typeface="Times New Roman" panose="02020603050405020304" pitchFamily="18" charset="0"/>
              </a:rPr>
              <a:t>Instructional technology and the measurement of learning outcomes: Some questions</a:t>
            </a:r>
            <a:r>
              <a:rPr lang="en-US" dirty="0">
                <a:solidFill>
                  <a:srgbClr val="0D0D0D"/>
                </a:solidFill>
                <a:latin typeface="Segoe UI" panose="020B0502040204020203" pitchFamily="34" charset="0"/>
                <a:ea typeface="Times New Roman" panose="02020603050405020304" pitchFamily="18" charset="0"/>
                <a:cs typeface="Times New Roman" panose="02020603050405020304" pitchFamily="18" charset="0"/>
              </a:rPr>
              <a:t>. </a:t>
            </a:r>
            <a:r>
              <a:rPr lang="en-US" i="1" dirty="0">
                <a:solidFill>
                  <a:srgbClr val="0D0D0D"/>
                </a:solidFill>
                <a:latin typeface="Segoe UI" panose="020B0502040204020203" pitchFamily="34" charset="0"/>
                <a:ea typeface="Times New Roman" panose="02020603050405020304" pitchFamily="18" charset="0"/>
                <a:cs typeface="Times New Roman" panose="02020603050405020304" pitchFamily="18" charset="0"/>
              </a:rPr>
              <a:t>American Psychologist, 18</a:t>
            </a:r>
            <a:r>
              <a:rPr lang="en-US" dirty="0">
                <a:solidFill>
                  <a:srgbClr val="0D0D0D"/>
                </a:solidFill>
                <a:latin typeface="Segoe UI" panose="020B0502040204020203" pitchFamily="34" charset="0"/>
                <a:ea typeface="Times New Roman" panose="02020603050405020304" pitchFamily="18" charset="0"/>
                <a:cs typeface="Times New Roman" panose="02020603050405020304" pitchFamily="18" charset="0"/>
              </a:rPr>
              <a:t>(8), 519–521.</a:t>
            </a:r>
            <a:endParaRPr lang="en-US" sz="2400" dirty="0">
              <a:solidFill>
                <a:srgbClr val="0D0D0D"/>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Rectangle 3"/>
          <p:cNvSpPr/>
          <p:nvPr/>
        </p:nvSpPr>
        <p:spPr>
          <a:xfrm>
            <a:off x="838200" y="2598436"/>
            <a:ext cx="10069945" cy="685059"/>
          </a:xfrm>
          <a:prstGeom prst="rect">
            <a:avLst/>
          </a:prstGeom>
        </p:spPr>
        <p:txBody>
          <a:bodyPr wrap="square">
            <a:spAutoFit/>
          </a:bodyPr>
          <a:lstStyle/>
          <a:p>
            <a:pPr marR="0" lvl="0">
              <a:lnSpc>
                <a:spcPct val="107000"/>
              </a:lnSpc>
              <a:spcBef>
                <a:spcPts val="0"/>
              </a:spcBef>
              <a:spcAft>
                <a:spcPts val="0"/>
              </a:spcAft>
              <a:buSzPts val="1000"/>
              <a:tabLst>
                <a:tab pos="457200" algn="l"/>
              </a:tabLst>
            </a:pPr>
            <a:r>
              <a:rPr lang="en-US" dirty="0">
                <a:solidFill>
                  <a:srgbClr val="0D0D0D"/>
                </a:solidFill>
                <a:latin typeface="Segoe UI" panose="020B0502040204020203" pitchFamily="34" charset="0"/>
                <a:ea typeface="Times New Roman" panose="02020603050405020304" pitchFamily="18" charset="0"/>
                <a:cs typeface="Times New Roman" panose="02020603050405020304" pitchFamily="18" charset="0"/>
              </a:rPr>
              <a:t>Good, R. H., &amp; Jefferson, G. (1998). </a:t>
            </a:r>
            <a:r>
              <a:rPr lang="en-US" b="1" dirty="0">
                <a:solidFill>
                  <a:srgbClr val="0D0D0D"/>
                </a:solidFill>
                <a:latin typeface="Segoe UI" panose="020B0502040204020203" pitchFamily="34" charset="0"/>
                <a:ea typeface="Times New Roman" panose="02020603050405020304" pitchFamily="18" charset="0"/>
                <a:cs typeface="Times New Roman" panose="02020603050405020304" pitchFamily="18" charset="0"/>
              </a:rPr>
              <a:t>The role of assessment in instruction for young children: Purposes, benefits, and challenges</a:t>
            </a:r>
            <a:r>
              <a:rPr lang="en-US" dirty="0">
                <a:solidFill>
                  <a:srgbClr val="0D0D0D"/>
                </a:solidFill>
                <a:latin typeface="Segoe UI" panose="020B0502040204020203" pitchFamily="34" charset="0"/>
                <a:ea typeface="Times New Roman" panose="02020603050405020304" pitchFamily="18" charset="0"/>
                <a:cs typeface="Times New Roman" panose="02020603050405020304" pitchFamily="18" charset="0"/>
              </a:rPr>
              <a:t>. </a:t>
            </a:r>
            <a:r>
              <a:rPr lang="en-US" i="1" dirty="0">
                <a:solidFill>
                  <a:srgbClr val="0D0D0D"/>
                </a:solidFill>
                <a:latin typeface="Segoe UI" panose="020B0502040204020203" pitchFamily="34" charset="0"/>
                <a:ea typeface="Times New Roman" panose="02020603050405020304" pitchFamily="18" charset="0"/>
                <a:cs typeface="Times New Roman" panose="02020603050405020304" pitchFamily="18" charset="0"/>
              </a:rPr>
              <a:t>Journal of Psychoeducational Assessment, 16</a:t>
            </a:r>
            <a:r>
              <a:rPr lang="en-US" dirty="0">
                <a:solidFill>
                  <a:srgbClr val="0D0D0D"/>
                </a:solidFill>
                <a:latin typeface="Segoe UI" panose="020B0502040204020203" pitchFamily="34" charset="0"/>
                <a:ea typeface="Times New Roman" panose="02020603050405020304" pitchFamily="18" charset="0"/>
                <a:cs typeface="Times New Roman" panose="02020603050405020304" pitchFamily="18" charset="0"/>
              </a:rPr>
              <a:t>(4), 325–344.</a:t>
            </a:r>
            <a:endParaRPr lang="en-US" sz="2400" dirty="0">
              <a:solidFill>
                <a:srgbClr val="0D0D0D"/>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Rectangle 4"/>
          <p:cNvSpPr/>
          <p:nvPr/>
        </p:nvSpPr>
        <p:spPr>
          <a:xfrm>
            <a:off x="838200" y="3653273"/>
            <a:ext cx="10134600" cy="685059"/>
          </a:xfrm>
          <a:prstGeom prst="rect">
            <a:avLst/>
          </a:prstGeom>
        </p:spPr>
        <p:txBody>
          <a:bodyPr wrap="square">
            <a:spAutoFit/>
          </a:bodyPr>
          <a:lstStyle/>
          <a:p>
            <a:pPr marR="0" lvl="0">
              <a:lnSpc>
                <a:spcPct val="107000"/>
              </a:lnSpc>
              <a:spcBef>
                <a:spcPts val="0"/>
              </a:spcBef>
              <a:spcAft>
                <a:spcPts val="0"/>
              </a:spcAft>
              <a:buSzPts val="1000"/>
              <a:tabLst>
                <a:tab pos="457200" algn="l"/>
              </a:tabLst>
            </a:pPr>
            <a:r>
              <a:rPr lang="en-US" dirty="0">
                <a:solidFill>
                  <a:srgbClr val="0D0D0D"/>
                </a:solidFill>
                <a:latin typeface="Segoe UI" panose="020B0502040204020203" pitchFamily="34" charset="0"/>
                <a:ea typeface="Times New Roman" panose="02020603050405020304" pitchFamily="18" charset="0"/>
                <a:cs typeface="Times New Roman" panose="02020603050405020304" pitchFamily="18" charset="0"/>
              </a:rPr>
              <a:t>McMillan, J. H., </a:t>
            </a:r>
            <a:r>
              <a:rPr lang="en-US" dirty="0" err="1">
                <a:solidFill>
                  <a:srgbClr val="0D0D0D"/>
                </a:solidFill>
                <a:latin typeface="Segoe UI" panose="020B0502040204020203" pitchFamily="34" charset="0"/>
                <a:ea typeface="Times New Roman" panose="02020603050405020304" pitchFamily="18" charset="0"/>
                <a:cs typeface="Times New Roman" panose="02020603050405020304" pitchFamily="18" charset="0"/>
              </a:rPr>
              <a:t>Myran</a:t>
            </a:r>
            <a:r>
              <a:rPr lang="en-US" dirty="0">
                <a:solidFill>
                  <a:srgbClr val="0D0D0D"/>
                </a:solidFill>
                <a:latin typeface="Segoe UI" panose="020B0502040204020203" pitchFamily="34" charset="0"/>
                <a:ea typeface="Times New Roman" panose="02020603050405020304" pitchFamily="18" charset="0"/>
                <a:cs typeface="Times New Roman" panose="02020603050405020304" pitchFamily="18" charset="0"/>
              </a:rPr>
              <a:t>, S., &amp; Workman, D. (2002). </a:t>
            </a:r>
            <a:r>
              <a:rPr lang="en-US" b="1" dirty="0">
                <a:solidFill>
                  <a:srgbClr val="0D0D0D"/>
                </a:solidFill>
                <a:latin typeface="Segoe UI" panose="020B0502040204020203" pitchFamily="34" charset="0"/>
                <a:ea typeface="Times New Roman" panose="02020603050405020304" pitchFamily="18" charset="0"/>
                <a:cs typeface="Times New Roman" panose="02020603050405020304" pitchFamily="18" charset="0"/>
              </a:rPr>
              <a:t>Elementary teachers' classroom assessment and grading practices</a:t>
            </a:r>
            <a:r>
              <a:rPr lang="en-US" dirty="0">
                <a:solidFill>
                  <a:srgbClr val="0D0D0D"/>
                </a:solidFill>
                <a:latin typeface="Segoe UI" panose="020B0502040204020203" pitchFamily="34" charset="0"/>
                <a:ea typeface="Times New Roman" panose="02020603050405020304" pitchFamily="18" charset="0"/>
                <a:cs typeface="Times New Roman" panose="02020603050405020304" pitchFamily="18" charset="0"/>
              </a:rPr>
              <a:t>. </a:t>
            </a:r>
            <a:r>
              <a:rPr lang="en-US" i="1" dirty="0">
                <a:solidFill>
                  <a:srgbClr val="0D0D0D"/>
                </a:solidFill>
                <a:latin typeface="Segoe UI" panose="020B0502040204020203" pitchFamily="34" charset="0"/>
                <a:ea typeface="Times New Roman" panose="02020603050405020304" pitchFamily="18" charset="0"/>
                <a:cs typeface="Times New Roman" panose="02020603050405020304" pitchFamily="18" charset="0"/>
              </a:rPr>
              <a:t>Journal of Educational Research, 95</a:t>
            </a:r>
            <a:r>
              <a:rPr lang="en-US" dirty="0">
                <a:solidFill>
                  <a:srgbClr val="0D0D0D"/>
                </a:solidFill>
                <a:latin typeface="Segoe UI" panose="020B0502040204020203" pitchFamily="34" charset="0"/>
                <a:ea typeface="Times New Roman" panose="02020603050405020304" pitchFamily="18" charset="0"/>
                <a:cs typeface="Times New Roman" panose="02020603050405020304" pitchFamily="18" charset="0"/>
              </a:rPr>
              <a:t>(4), 203–213.</a:t>
            </a:r>
            <a:endParaRPr lang="en-US" sz="2400" dirty="0">
              <a:solidFill>
                <a:srgbClr val="0D0D0D"/>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8" name="Rectangle 7"/>
          <p:cNvSpPr/>
          <p:nvPr/>
        </p:nvSpPr>
        <p:spPr>
          <a:xfrm>
            <a:off x="838200" y="4809710"/>
            <a:ext cx="9968346" cy="685059"/>
          </a:xfrm>
          <a:prstGeom prst="rect">
            <a:avLst/>
          </a:prstGeom>
        </p:spPr>
        <p:txBody>
          <a:bodyPr wrap="square">
            <a:spAutoFit/>
          </a:bodyPr>
          <a:lstStyle/>
          <a:p>
            <a:pPr marR="0" lvl="0">
              <a:lnSpc>
                <a:spcPct val="107000"/>
              </a:lnSpc>
              <a:spcBef>
                <a:spcPts val="0"/>
              </a:spcBef>
              <a:spcAft>
                <a:spcPts val="0"/>
              </a:spcAft>
              <a:buSzPts val="1000"/>
              <a:tabLst>
                <a:tab pos="457200" algn="l"/>
              </a:tabLst>
            </a:pPr>
            <a:r>
              <a:rPr lang="en-US" dirty="0" err="1">
                <a:solidFill>
                  <a:srgbClr val="0D0D0D"/>
                </a:solidFill>
                <a:latin typeface="Calibri" panose="020F0502020204030204" pitchFamily="34" charset="0"/>
                <a:ea typeface="Times New Roman" panose="02020603050405020304" pitchFamily="18" charset="0"/>
                <a:cs typeface="Calibri" panose="020F0502020204030204" pitchFamily="34" charset="0"/>
              </a:rPr>
              <a:t>Popham</a:t>
            </a:r>
            <a:r>
              <a:rPr lang="en-US" dirty="0">
                <a:solidFill>
                  <a:srgbClr val="0D0D0D"/>
                </a:solidFill>
                <a:latin typeface="Calibri" panose="020F0502020204030204" pitchFamily="34" charset="0"/>
                <a:ea typeface="Times New Roman" panose="02020603050405020304" pitchFamily="18" charset="0"/>
                <a:cs typeface="Calibri" panose="020F0502020204030204" pitchFamily="34" charset="0"/>
              </a:rPr>
              <a:t>, W. J. (1979). </a:t>
            </a:r>
            <a:r>
              <a:rPr lang="en-US" b="1" dirty="0">
                <a:solidFill>
                  <a:srgbClr val="0D0D0D"/>
                </a:solidFill>
                <a:latin typeface="Calibri" panose="020F0502020204030204" pitchFamily="34" charset="0"/>
                <a:ea typeface="Times New Roman" panose="02020603050405020304" pitchFamily="18" charset="0"/>
                <a:cs typeface="Calibri" panose="020F0502020204030204" pitchFamily="34" charset="0"/>
              </a:rPr>
              <a:t>Myths and realities about criterion-referenced tests</a:t>
            </a:r>
            <a:r>
              <a:rPr lang="en-US" dirty="0">
                <a:solidFill>
                  <a:srgbClr val="0D0D0D"/>
                </a:solidFill>
                <a:latin typeface="Calibri" panose="020F0502020204030204" pitchFamily="34" charset="0"/>
                <a:ea typeface="Times New Roman" panose="02020603050405020304" pitchFamily="18" charset="0"/>
                <a:cs typeface="Calibri" panose="020F0502020204030204" pitchFamily="34" charset="0"/>
              </a:rPr>
              <a:t>. </a:t>
            </a:r>
            <a:r>
              <a:rPr lang="en-US" i="1" dirty="0">
                <a:solidFill>
                  <a:srgbClr val="0D0D0D"/>
                </a:solidFill>
                <a:latin typeface="Calibri" panose="020F0502020204030204" pitchFamily="34" charset="0"/>
                <a:ea typeface="Times New Roman" panose="02020603050405020304" pitchFamily="18" charset="0"/>
                <a:cs typeface="Calibri" panose="020F0502020204030204" pitchFamily="34" charset="0"/>
              </a:rPr>
              <a:t>Educational Leadership, 36</a:t>
            </a:r>
            <a:r>
              <a:rPr lang="en-US" dirty="0">
                <a:solidFill>
                  <a:srgbClr val="0D0D0D"/>
                </a:solidFill>
                <a:latin typeface="Calibri" panose="020F0502020204030204" pitchFamily="34" charset="0"/>
                <a:ea typeface="Times New Roman" panose="02020603050405020304" pitchFamily="18" charset="0"/>
                <a:cs typeface="Calibri" panose="020F0502020204030204" pitchFamily="34" charset="0"/>
              </a:rPr>
              <a:t>(3), 195–199.</a:t>
            </a:r>
            <a:endParaRPr lang="en-US" sz="2400" dirty="0">
              <a:solidFill>
                <a:srgbClr val="0D0D0D"/>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90919020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Animation Of Clapping Hands With Sound - ClipArt Bes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20327851">
            <a:off x="3720813" y="1526454"/>
            <a:ext cx="4222460" cy="3162771"/>
          </a:xfrm>
          <a:prstGeom prst="rect">
            <a:avLst/>
          </a:prstGeom>
          <a:noFill/>
          <a:ln>
            <a:solidFill>
              <a:schemeClr val="accent1"/>
            </a:solidFill>
          </a:ln>
          <a:scene3d>
            <a:camera prst="orthographicFront"/>
            <a:lightRig rig="threePt" dir="t"/>
          </a:scene3d>
          <a:sp3d>
            <a:bevelT w="165100" prst="coolSlant"/>
          </a:sp3d>
          <a:extLst>
            <a:ext uri="{909E8E84-426E-40DD-AFC4-6F175D3DCCD1}">
              <a14:hiddenFill xmlns:a14="http://schemas.microsoft.com/office/drawing/2010/main">
                <a:solidFill>
                  <a:srgbClr val="FFFFFF"/>
                </a:solidFill>
              </a14:hiddenFill>
            </a:ext>
          </a:extLst>
        </p:spPr>
      </p:pic>
      <p:sp>
        <p:nvSpPr>
          <p:cNvPr id="3" name="Rectangle 2"/>
          <p:cNvSpPr/>
          <p:nvPr/>
        </p:nvSpPr>
        <p:spPr>
          <a:xfrm>
            <a:off x="4979439" y="3274093"/>
            <a:ext cx="3392853" cy="923330"/>
          </a:xfrm>
          <a:prstGeom prst="rect">
            <a:avLst/>
          </a:prstGeom>
          <a:noFill/>
        </p:spPr>
        <p:txBody>
          <a:bodyPr wrap="none" lIns="91440" tIns="45720" rIns="91440" bIns="45720">
            <a:spAutoFit/>
          </a:bodyPr>
          <a:lstStyle/>
          <a:p>
            <a:pPr algn="ctr"/>
            <a:r>
              <a:rPr lang="en-US" sz="5400" b="1" dirty="0" smtClean="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rPr>
              <a:t>Thank you!</a:t>
            </a:r>
            <a:endParaRPr lang="en-US" sz="5400" b="1" cap="none" spc="0"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effectLst/>
            </a:endParaRPr>
          </a:p>
        </p:txBody>
      </p:sp>
    </p:spTree>
    <p:extLst>
      <p:ext uri="{BB962C8B-B14F-4D97-AF65-F5344CB8AC3E}">
        <p14:creationId xmlns:p14="http://schemas.microsoft.com/office/powerpoint/2010/main" val="275965697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23636" y="758107"/>
            <a:ext cx="9799782" cy="1080296"/>
          </a:xfrm>
          <a:prstGeom prst="rect">
            <a:avLst/>
          </a:prstGeom>
          <a:ln>
            <a:solidFill>
              <a:srgbClr val="FF0000"/>
            </a:solidFill>
          </a:ln>
        </p:spPr>
        <p:txBody>
          <a:bodyPr wrap="square">
            <a:spAutoFit/>
          </a:bodyPr>
          <a:lstStyle/>
          <a:p>
            <a:pPr marR="0" lvl="0">
              <a:lnSpc>
                <a:spcPct val="107000"/>
              </a:lnSpc>
              <a:spcBef>
                <a:spcPts val="0"/>
              </a:spcBef>
              <a:spcAft>
                <a:spcPts val="0"/>
              </a:spcAft>
              <a:tabLst>
                <a:tab pos="457200" algn="l"/>
              </a:tabLst>
            </a:pPr>
            <a:r>
              <a:rPr lang="en-US" sz="2000" b="1" dirty="0" smtClean="0">
                <a:solidFill>
                  <a:srgbClr val="FF0000"/>
                </a:solidFill>
                <a:latin typeface="Calibri" panose="020F0502020204030204" pitchFamily="34" charset="0"/>
                <a:ea typeface="Times New Roman" panose="02020603050405020304" pitchFamily="18" charset="0"/>
                <a:cs typeface="Calibri" panose="020F0502020204030204" pitchFamily="34" charset="0"/>
              </a:rPr>
              <a:t>Question 4: </a:t>
            </a:r>
            <a:r>
              <a:rPr lang="en-US" sz="2000" b="1" dirty="0" smtClean="0">
                <a:solidFill>
                  <a:srgbClr val="000000"/>
                </a:solidFill>
                <a:latin typeface="Calibri" panose="020F0502020204030204" pitchFamily="34" charset="0"/>
                <a:ea typeface="Times New Roman" panose="02020603050405020304" pitchFamily="18" charset="0"/>
                <a:cs typeface="Calibri" panose="020F0502020204030204" pitchFamily="34" charset="0"/>
              </a:rPr>
              <a:t>Explain </a:t>
            </a:r>
            <a:r>
              <a:rPr lang="en-US" sz="20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the concept of authentic assessment in early childhood education. Describe two strategies for designing authentic assessments that align with the developmental needs and abilities of young children.</a:t>
            </a:r>
            <a:endParaRPr lang="en-US" sz="20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Rectangle 2"/>
          <p:cNvSpPr/>
          <p:nvPr/>
        </p:nvSpPr>
        <p:spPr>
          <a:xfrm>
            <a:off x="923636" y="2594545"/>
            <a:ext cx="9799782" cy="2508379"/>
          </a:xfrm>
          <a:prstGeom prst="rect">
            <a:avLst/>
          </a:prstGeom>
        </p:spPr>
        <p:txBody>
          <a:bodyPr wrap="square">
            <a:spAutoFit/>
          </a:bodyPr>
          <a:lstStyle/>
          <a:p>
            <a:pPr>
              <a:lnSpc>
                <a:spcPct val="107000"/>
              </a:lnSpc>
              <a:spcAft>
                <a:spcPts val="1500"/>
              </a:spcAft>
            </a:pPr>
            <a:r>
              <a:rPr lang="en-US" sz="2000" dirty="0" smtClean="0">
                <a:solidFill>
                  <a:srgbClr val="0D0D0D"/>
                </a:solidFill>
                <a:latin typeface="Calibri" panose="020F0502020204030204" pitchFamily="34" charset="0"/>
                <a:ea typeface="Times New Roman" panose="02020603050405020304" pitchFamily="18" charset="0"/>
                <a:cs typeface="Calibri" panose="020F0502020204030204" pitchFamily="34" charset="0"/>
              </a:rPr>
              <a:t>Authentic </a:t>
            </a:r>
            <a:r>
              <a:rPr lang="en-US" sz="2000" dirty="0">
                <a:solidFill>
                  <a:srgbClr val="0D0D0D"/>
                </a:solidFill>
                <a:latin typeface="Calibri" panose="020F0502020204030204" pitchFamily="34" charset="0"/>
                <a:ea typeface="Times New Roman" panose="02020603050405020304" pitchFamily="18" charset="0"/>
                <a:cs typeface="Calibri" panose="020F0502020204030204" pitchFamily="34" charset="0"/>
              </a:rPr>
              <a:t>assessment in early childhood education focuses on evaluating children's learning </a:t>
            </a:r>
            <a:endParaRPr lang="en-US" sz="2000" dirty="0" smtClean="0">
              <a:solidFill>
                <a:srgbClr val="0D0D0D"/>
              </a:solidFill>
              <a:latin typeface="Calibri" panose="020F0502020204030204" pitchFamily="34" charset="0"/>
              <a:ea typeface="Times New Roman" panose="02020603050405020304" pitchFamily="18" charset="0"/>
              <a:cs typeface="Calibri" panose="020F0502020204030204" pitchFamily="34" charset="0"/>
            </a:endParaRPr>
          </a:p>
          <a:p>
            <a:pPr>
              <a:lnSpc>
                <a:spcPct val="107000"/>
              </a:lnSpc>
              <a:spcAft>
                <a:spcPts val="1500"/>
              </a:spcAft>
            </a:pPr>
            <a:r>
              <a:rPr lang="en-US" sz="2000" dirty="0" smtClean="0">
                <a:solidFill>
                  <a:srgbClr val="0D0D0D"/>
                </a:solidFill>
                <a:latin typeface="Calibri" panose="020F0502020204030204" pitchFamily="34" charset="0"/>
                <a:ea typeface="Times New Roman" panose="02020603050405020304" pitchFamily="18" charset="0"/>
                <a:cs typeface="Calibri" panose="020F0502020204030204" pitchFamily="34" charset="0"/>
              </a:rPr>
              <a:t>and </a:t>
            </a:r>
            <a:r>
              <a:rPr lang="en-US" sz="2000" dirty="0">
                <a:solidFill>
                  <a:srgbClr val="0D0D0D"/>
                </a:solidFill>
                <a:latin typeface="Calibri" panose="020F0502020204030204" pitchFamily="34" charset="0"/>
                <a:ea typeface="Times New Roman" panose="02020603050405020304" pitchFamily="18" charset="0"/>
                <a:cs typeface="Calibri" panose="020F0502020204030204" pitchFamily="34" charset="0"/>
              </a:rPr>
              <a:t>development through real-life contexts and activities that are meaningful and relevant </a:t>
            </a:r>
            <a:r>
              <a:rPr lang="en-US" sz="2000" dirty="0" smtClean="0">
                <a:solidFill>
                  <a:srgbClr val="0D0D0D"/>
                </a:solidFill>
                <a:latin typeface="Calibri" panose="020F0502020204030204" pitchFamily="34" charset="0"/>
                <a:ea typeface="Times New Roman" panose="02020603050405020304" pitchFamily="18" charset="0"/>
                <a:cs typeface="Calibri" panose="020F0502020204030204" pitchFamily="34" charset="0"/>
              </a:rPr>
              <a:t>to</a:t>
            </a:r>
          </a:p>
          <a:p>
            <a:pPr>
              <a:lnSpc>
                <a:spcPct val="107000"/>
              </a:lnSpc>
              <a:spcAft>
                <a:spcPts val="1500"/>
              </a:spcAft>
            </a:pPr>
            <a:r>
              <a:rPr lang="en-US" sz="2000" dirty="0" smtClean="0">
                <a:solidFill>
                  <a:srgbClr val="0D0D0D"/>
                </a:solidFill>
                <a:latin typeface="Calibri" panose="020F0502020204030204" pitchFamily="34" charset="0"/>
                <a:ea typeface="Times New Roman" panose="02020603050405020304" pitchFamily="18" charset="0"/>
                <a:cs typeface="Calibri" panose="020F0502020204030204" pitchFamily="34" charset="0"/>
              </a:rPr>
              <a:t> </a:t>
            </a:r>
            <a:r>
              <a:rPr lang="en-US" sz="2000" dirty="0">
                <a:solidFill>
                  <a:srgbClr val="0D0D0D"/>
                </a:solidFill>
                <a:latin typeface="Calibri" panose="020F0502020204030204" pitchFamily="34" charset="0"/>
                <a:ea typeface="Times New Roman" panose="02020603050405020304" pitchFamily="18" charset="0"/>
                <a:cs typeface="Calibri" panose="020F0502020204030204" pitchFamily="34" charset="0"/>
              </a:rPr>
              <a:t>their experiences. Unlike traditional assessments that rely heavily on standardized tests </a:t>
            </a:r>
            <a:r>
              <a:rPr lang="en-US" sz="2000" dirty="0" smtClean="0">
                <a:solidFill>
                  <a:srgbClr val="0D0D0D"/>
                </a:solidFill>
                <a:latin typeface="Calibri" panose="020F0502020204030204" pitchFamily="34" charset="0"/>
                <a:ea typeface="Times New Roman" panose="02020603050405020304" pitchFamily="18" charset="0"/>
                <a:cs typeface="Calibri" panose="020F0502020204030204" pitchFamily="34" charset="0"/>
              </a:rPr>
              <a:t>and</a:t>
            </a:r>
          </a:p>
          <a:p>
            <a:pPr>
              <a:lnSpc>
                <a:spcPct val="107000"/>
              </a:lnSpc>
              <a:spcAft>
                <a:spcPts val="1500"/>
              </a:spcAft>
            </a:pPr>
            <a:r>
              <a:rPr lang="en-US" sz="2000" dirty="0" smtClean="0">
                <a:solidFill>
                  <a:srgbClr val="0D0D0D"/>
                </a:solidFill>
                <a:latin typeface="Calibri" panose="020F0502020204030204" pitchFamily="34" charset="0"/>
                <a:ea typeface="Times New Roman" panose="02020603050405020304" pitchFamily="18" charset="0"/>
                <a:cs typeface="Calibri" panose="020F0502020204030204" pitchFamily="34" charset="0"/>
              </a:rPr>
              <a:t> </a:t>
            </a:r>
            <a:r>
              <a:rPr lang="en-US" sz="2000" dirty="0">
                <a:solidFill>
                  <a:srgbClr val="0D0D0D"/>
                </a:solidFill>
                <a:latin typeface="Calibri" panose="020F0502020204030204" pitchFamily="34" charset="0"/>
                <a:ea typeface="Times New Roman" panose="02020603050405020304" pitchFamily="18" charset="0"/>
                <a:cs typeface="Calibri" panose="020F0502020204030204" pitchFamily="34" charset="0"/>
              </a:rPr>
              <a:t>abstract tasks, authentic assessment aims to capture a more holistic view of children's </a:t>
            </a:r>
            <a:endParaRPr lang="en-US" sz="2000" dirty="0" smtClean="0">
              <a:solidFill>
                <a:srgbClr val="0D0D0D"/>
              </a:solidFill>
              <a:latin typeface="Calibri" panose="020F0502020204030204" pitchFamily="34" charset="0"/>
              <a:ea typeface="Times New Roman" panose="02020603050405020304" pitchFamily="18" charset="0"/>
              <a:cs typeface="Calibri" panose="020F0502020204030204" pitchFamily="34" charset="0"/>
            </a:endParaRPr>
          </a:p>
          <a:p>
            <a:pPr>
              <a:lnSpc>
                <a:spcPct val="107000"/>
              </a:lnSpc>
              <a:spcAft>
                <a:spcPts val="1500"/>
              </a:spcAft>
            </a:pPr>
            <a:r>
              <a:rPr lang="en-US" sz="2000" dirty="0" smtClean="0">
                <a:solidFill>
                  <a:srgbClr val="0D0D0D"/>
                </a:solidFill>
                <a:latin typeface="Calibri" panose="020F0502020204030204" pitchFamily="34" charset="0"/>
                <a:ea typeface="Times New Roman" panose="02020603050405020304" pitchFamily="18" charset="0"/>
                <a:cs typeface="Calibri" panose="020F0502020204030204" pitchFamily="34" charset="0"/>
              </a:rPr>
              <a:t>abilities</a:t>
            </a:r>
            <a:r>
              <a:rPr lang="en-US" sz="2000" dirty="0">
                <a:solidFill>
                  <a:srgbClr val="0D0D0D"/>
                </a:solidFill>
                <a:latin typeface="Calibri" panose="020F0502020204030204" pitchFamily="34" charset="0"/>
                <a:ea typeface="Times New Roman" panose="02020603050405020304" pitchFamily="18" charset="0"/>
                <a:cs typeface="Calibri" panose="020F0502020204030204" pitchFamily="34" charset="0"/>
              </a:rPr>
              <a:t>, including their social, emotional, cognitive, and physical skills.</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53118100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94327" y="610725"/>
            <a:ext cx="10095346" cy="736355"/>
          </a:xfrm>
          <a:prstGeom prst="rect">
            <a:avLst/>
          </a:prstGeom>
          <a:solidFill>
            <a:schemeClr val="accent2">
              <a:lumMod val="20000"/>
              <a:lumOff val="80000"/>
            </a:schemeClr>
          </a:solidFill>
        </p:spPr>
        <p:txBody>
          <a:bodyPr wrap="square">
            <a:spAutoFit/>
          </a:bodyPr>
          <a:lstStyle/>
          <a:p>
            <a:pPr>
              <a:lnSpc>
                <a:spcPct val="107000"/>
              </a:lnSpc>
              <a:spcBef>
                <a:spcPts val="1500"/>
              </a:spcBef>
              <a:spcAft>
                <a:spcPts val="1500"/>
              </a:spcAft>
            </a:pPr>
            <a:r>
              <a:rPr lang="en-US" sz="2000" dirty="0">
                <a:solidFill>
                  <a:srgbClr val="0D0D0D"/>
                </a:solidFill>
                <a:latin typeface="Calibri" panose="020F0502020204030204" pitchFamily="34" charset="0"/>
                <a:ea typeface="Times New Roman" panose="02020603050405020304" pitchFamily="18" charset="0"/>
                <a:cs typeface="Calibri" panose="020F0502020204030204" pitchFamily="34" charset="0"/>
              </a:rPr>
              <a:t>Here are two strategies for designing authentic assessments that align with the developmental needs and abilities of young children:</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Rectangle 2"/>
          <p:cNvSpPr/>
          <p:nvPr/>
        </p:nvSpPr>
        <p:spPr>
          <a:xfrm>
            <a:off x="794326" y="1908204"/>
            <a:ext cx="10095347" cy="1409617"/>
          </a:xfrm>
          <a:prstGeom prst="rect">
            <a:avLst/>
          </a:prstGeom>
        </p:spPr>
        <p:txBody>
          <a:bodyPr wrap="square">
            <a:spAutoFit/>
          </a:bodyPr>
          <a:lstStyle/>
          <a:p>
            <a:pPr marL="342900" marR="0" lvl="0" indent="-342900">
              <a:lnSpc>
                <a:spcPct val="107000"/>
              </a:lnSpc>
              <a:spcBef>
                <a:spcPts val="0"/>
              </a:spcBef>
              <a:spcAft>
                <a:spcPts val="0"/>
              </a:spcAft>
              <a:buFont typeface="+mj-lt"/>
              <a:buAutoNum type="arabicPeriod"/>
              <a:tabLst>
                <a:tab pos="457200" algn="l"/>
              </a:tabLst>
            </a:pPr>
            <a:r>
              <a:rPr lang="en-US" sz="2000" b="1" dirty="0">
                <a:solidFill>
                  <a:srgbClr val="FF0000"/>
                </a:solidFill>
                <a:latin typeface="Calibri" panose="020F0502020204030204" pitchFamily="34" charset="0"/>
                <a:ea typeface="Times New Roman" panose="02020603050405020304" pitchFamily="18" charset="0"/>
                <a:cs typeface="Calibri" panose="020F0502020204030204" pitchFamily="34" charset="0"/>
              </a:rPr>
              <a:t>Observation-Based Assessments:</a:t>
            </a:r>
            <a:endParaRPr lang="en-US" sz="2000" b="1" dirty="0">
              <a:solidFill>
                <a:srgbClr val="FF0000"/>
              </a:solidFill>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SzPts val="1000"/>
              <a:buFont typeface="Symbol" panose="05050102010706020507" pitchFamily="18" charset="2"/>
              <a:buChar char=""/>
              <a:tabLst>
                <a:tab pos="914400" algn="l"/>
              </a:tabLst>
            </a:pPr>
            <a:r>
              <a:rPr lang="en-US" sz="2000" dirty="0">
                <a:solidFill>
                  <a:srgbClr val="0D0D0D"/>
                </a:solidFill>
                <a:latin typeface="Calibri" panose="020F0502020204030204" pitchFamily="34" charset="0"/>
                <a:ea typeface="Times New Roman" panose="02020603050405020304" pitchFamily="18" charset="0"/>
                <a:cs typeface="Calibri" panose="020F0502020204030204" pitchFamily="34" charset="0"/>
              </a:rPr>
              <a:t>Observation-based assessments involve systematically observing children as they engage in various activities and interactions within their natural environments, such as classrooms, playgrounds, or homes.</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Rectangle 3"/>
          <p:cNvSpPr/>
          <p:nvPr/>
        </p:nvSpPr>
        <p:spPr>
          <a:xfrm>
            <a:off x="942107" y="3521795"/>
            <a:ext cx="9947566" cy="421654"/>
          </a:xfrm>
          <a:prstGeom prst="rect">
            <a:avLst/>
          </a:prstGeom>
        </p:spPr>
        <p:txBody>
          <a:bodyPr wrap="square">
            <a:spAutoFit/>
          </a:bodyPr>
          <a:lstStyle/>
          <a:p>
            <a:pPr marR="0" lvl="0">
              <a:lnSpc>
                <a:spcPct val="107000"/>
              </a:lnSpc>
              <a:spcBef>
                <a:spcPts val="0"/>
              </a:spcBef>
              <a:spcAft>
                <a:spcPts val="0"/>
              </a:spcAft>
              <a:tabLst>
                <a:tab pos="457200" algn="l"/>
              </a:tabLst>
            </a:pPr>
            <a:r>
              <a:rPr lang="en-US" sz="2000" dirty="0">
                <a:solidFill>
                  <a:srgbClr val="0D0D0D"/>
                </a:solidFill>
                <a:latin typeface="Calibri" panose="020F0502020204030204" pitchFamily="34" charset="0"/>
                <a:ea typeface="Times New Roman" panose="02020603050405020304" pitchFamily="18" charset="0"/>
                <a:cs typeface="Calibri" panose="020F0502020204030204" pitchFamily="34" charset="0"/>
              </a:rPr>
              <a:t>Educators can create structured observation protocols that focus on specific developmental </a:t>
            </a:r>
            <a:endParaRPr lang="en-US" sz="20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Rectangle 4"/>
          <p:cNvSpPr/>
          <p:nvPr/>
        </p:nvSpPr>
        <p:spPr>
          <a:xfrm>
            <a:off x="794326" y="4162043"/>
            <a:ext cx="9873675" cy="1674305"/>
          </a:xfrm>
          <a:prstGeom prst="rect">
            <a:avLst/>
          </a:prstGeom>
        </p:spPr>
        <p:txBody>
          <a:bodyPr wrap="square">
            <a:spAutoFit/>
          </a:bodyPr>
          <a:lstStyle/>
          <a:p>
            <a:pPr marL="800100" marR="0" lvl="1" indent="-342900">
              <a:lnSpc>
                <a:spcPct val="107000"/>
              </a:lnSpc>
              <a:spcBef>
                <a:spcPts val="0"/>
              </a:spcBef>
              <a:spcAft>
                <a:spcPts val="0"/>
              </a:spcAft>
              <a:buSzPts val="1000"/>
              <a:buFont typeface="Wingdings" panose="05000000000000000000" pitchFamily="2" charset="2"/>
              <a:buChar char="q"/>
              <a:tabLst>
                <a:tab pos="914400" algn="l"/>
              </a:tabLst>
            </a:pPr>
            <a:r>
              <a:rPr lang="en-US" sz="2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domains, such as language development, social skills, problem-solving abilities, and fine or gross motor skills.</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r>
              <a:rPr lang="en-US" sz="2000" dirty="0">
                <a:solidFill>
                  <a:srgbClr val="000000"/>
                </a:solidFill>
                <a:latin typeface="Calibri" panose="020F0502020204030204" pitchFamily="34" charset="0"/>
                <a:ea typeface="Times New Roman" panose="02020603050405020304" pitchFamily="18" charset="0"/>
              </a:rPr>
              <a:t>To ensure authenticity, observations should be conducted over time and in different contexts to capture a comprehensive understanding of each child's strengths, challenges, interests, and progress.</a:t>
            </a:r>
            <a:endParaRPr lang="en-US" sz="2000" dirty="0"/>
          </a:p>
        </p:txBody>
      </p:sp>
    </p:spTree>
    <p:extLst>
      <p:ext uri="{BB962C8B-B14F-4D97-AF65-F5344CB8AC3E}">
        <p14:creationId xmlns:p14="http://schemas.microsoft.com/office/powerpoint/2010/main" val="20455617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Tips for Successful Student Teaching | Music Education Highlights"/>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210801" y="3782134"/>
            <a:ext cx="1117600" cy="1084580"/>
          </a:xfrm>
          <a:prstGeom prst="rect">
            <a:avLst/>
          </a:prstGeom>
          <a:ln>
            <a:noFill/>
          </a:ln>
          <a:effectLst>
            <a:softEdge rad="112500"/>
          </a:effectLst>
        </p:spPr>
      </p:pic>
      <p:sp>
        <p:nvSpPr>
          <p:cNvPr id="2" name="Rectangle 1"/>
          <p:cNvSpPr/>
          <p:nvPr/>
        </p:nvSpPr>
        <p:spPr>
          <a:xfrm>
            <a:off x="674254" y="618363"/>
            <a:ext cx="10390910" cy="1394997"/>
          </a:xfrm>
          <a:prstGeom prst="rect">
            <a:avLst/>
          </a:prstGeom>
        </p:spPr>
        <p:txBody>
          <a:bodyPr wrap="square">
            <a:spAutoFit/>
          </a:bodyPr>
          <a:lstStyle/>
          <a:p>
            <a:pPr marL="342900" marR="0" lvl="0" indent="-342900">
              <a:lnSpc>
                <a:spcPct val="107000"/>
              </a:lnSpc>
              <a:spcBef>
                <a:spcPts val="0"/>
              </a:spcBef>
              <a:spcAft>
                <a:spcPts val="0"/>
              </a:spcAft>
              <a:tabLst>
                <a:tab pos="457200" algn="l"/>
              </a:tabLst>
            </a:pPr>
            <a:r>
              <a:rPr lang="en-US" sz="20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Lilian G. Katz</a:t>
            </a:r>
            <a:r>
              <a:rPr lang="en-US" sz="2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 Katz is renowned for her work on early childhood education and developmentally appropriate practice. She emphasizes the importance of authentic assessment methods that align with the principles of child development and curriculum goals. Her work often highlights the need for observational assessments and documentation of children's learning experiences.</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Rectangle 2"/>
          <p:cNvSpPr/>
          <p:nvPr/>
        </p:nvSpPr>
        <p:spPr>
          <a:xfrm>
            <a:off x="674254" y="2370023"/>
            <a:ext cx="10252365" cy="1724318"/>
          </a:xfrm>
          <a:prstGeom prst="rect">
            <a:avLst/>
          </a:prstGeom>
        </p:spPr>
        <p:txBody>
          <a:bodyPr wrap="square">
            <a:spAutoFit/>
          </a:bodyPr>
          <a:lstStyle/>
          <a:p>
            <a:pPr marL="742950" marR="0" lvl="1" indent="-285750">
              <a:lnSpc>
                <a:spcPct val="107000"/>
              </a:lnSpc>
              <a:spcBef>
                <a:spcPts val="0"/>
              </a:spcBef>
              <a:spcAft>
                <a:spcPts val="0"/>
              </a:spcAft>
              <a:buSzPts val="1000"/>
              <a:buFont typeface="Symbol" panose="05050102010706020507" pitchFamily="18" charset="2"/>
              <a:buChar char=""/>
              <a:tabLst>
                <a:tab pos="914400" algn="l"/>
              </a:tabLst>
            </a:pPr>
            <a:r>
              <a:rPr lang="en-US" sz="2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Assessment tools such as checklists, anecdotal records, or running records can be utilized to document observations and track children's development effectively.</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SzPts val="1000"/>
              <a:buFont typeface="Symbol" panose="05050102010706020507" pitchFamily="18" charset="2"/>
              <a:buChar char=""/>
              <a:tabLst>
                <a:tab pos="914400" algn="l"/>
              </a:tabLst>
            </a:pPr>
            <a:r>
              <a:rPr lang="en-US" sz="2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Teachers can also involve children in the assessment process by encouraging self-reflection and self-assessment, fostering their sense of agency and ownership over their learning journey.</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Rectangle 3"/>
          <p:cNvSpPr/>
          <p:nvPr/>
        </p:nvSpPr>
        <p:spPr>
          <a:xfrm>
            <a:off x="711199" y="4572326"/>
            <a:ext cx="10178473" cy="1080296"/>
          </a:xfrm>
          <a:prstGeom prst="rect">
            <a:avLst/>
          </a:prstGeom>
        </p:spPr>
        <p:txBody>
          <a:bodyPr wrap="square">
            <a:spAutoFit/>
          </a:bodyPr>
          <a:lstStyle/>
          <a:p>
            <a:pPr marL="342900" marR="0" lvl="0" indent="-342900">
              <a:lnSpc>
                <a:spcPct val="107000"/>
              </a:lnSpc>
              <a:spcBef>
                <a:spcPts val="0"/>
              </a:spcBef>
              <a:spcAft>
                <a:spcPts val="0"/>
              </a:spcAft>
              <a:tabLst>
                <a:tab pos="457200" algn="l"/>
              </a:tabLst>
            </a:pPr>
            <a:r>
              <a:rPr lang="en-US" sz="20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David </a:t>
            </a:r>
            <a:r>
              <a:rPr lang="en-US" sz="2000" b="1"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Elkind</a:t>
            </a:r>
            <a:r>
              <a:rPr lang="en-US" sz="2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 </a:t>
            </a:r>
            <a:r>
              <a:rPr lang="en-US" sz="2000"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Elkind</a:t>
            </a:r>
            <a:r>
              <a:rPr lang="en-US" sz="2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 is known for his research on cognitive and emotional development in children. He emphasizes the importance of assessing children's understanding and abilities within meaningful contexts that reflect their daily experiences and interests.</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94780973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12799" y="645213"/>
            <a:ext cx="9938328" cy="2382960"/>
          </a:xfrm>
          <a:prstGeom prst="rect">
            <a:avLst/>
          </a:prstGeom>
        </p:spPr>
        <p:txBody>
          <a:bodyPr wrap="square">
            <a:spAutoFit/>
          </a:bodyPr>
          <a:lstStyle/>
          <a:p>
            <a:pPr marR="0" lvl="0">
              <a:lnSpc>
                <a:spcPct val="107000"/>
              </a:lnSpc>
              <a:spcBef>
                <a:spcPts val="0"/>
              </a:spcBef>
              <a:spcAft>
                <a:spcPts val="0"/>
              </a:spcAft>
              <a:tabLst>
                <a:tab pos="457200" algn="l"/>
              </a:tabLst>
            </a:pPr>
            <a:r>
              <a:rPr lang="en-US" sz="2000" dirty="0" smtClean="0">
                <a:solidFill>
                  <a:srgbClr val="000000"/>
                </a:solidFill>
                <a:latin typeface="Calibri" panose="020F0502020204030204" pitchFamily="34" charset="0"/>
                <a:ea typeface="Times New Roman" panose="02020603050405020304" pitchFamily="18" charset="0"/>
                <a:cs typeface="Calibri" panose="020F0502020204030204" pitchFamily="34" charset="0"/>
              </a:rPr>
              <a:t>2. </a:t>
            </a:r>
            <a:r>
              <a:rPr lang="en-US" sz="2000" b="1" dirty="0" smtClean="0">
                <a:solidFill>
                  <a:srgbClr val="FF0000"/>
                </a:solidFill>
                <a:latin typeface="Calibri" panose="020F0502020204030204" pitchFamily="34" charset="0"/>
                <a:ea typeface="Times New Roman" panose="02020603050405020304" pitchFamily="18" charset="0"/>
                <a:cs typeface="Calibri" panose="020F0502020204030204" pitchFamily="34" charset="0"/>
              </a:rPr>
              <a:t>Project-Based </a:t>
            </a:r>
            <a:r>
              <a:rPr lang="en-US" sz="2000" b="1" dirty="0">
                <a:solidFill>
                  <a:srgbClr val="FF0000"/>
                </a:solidFill>
                <a:latin typeface="Calibri" panose="020F0502020204030204" pitchFamily="34" charset="0"/>
                <a:ea typeface="Times New Roman" panose="02020603050405020304" pitchFamily="18" charset="0"/>
                <a:cs typeface="Calibri" panose="020F0502020204030204" pitchFamily="34" charset="0"/>
              </a:rPr>
              <a:t>Assessments:</a:t>
            </a:r>
            <a:endParaRPr lang="en-US" sz="2000" b="1" dirty="0">
              <a:solidFill>
                <a:srgbClr val="FF0000"/>
              </a:solidFill>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SzPts val="1000"/>
              <a:buFont typeface="Symbol" panose="05050102010706020507" pitchFamily="18" charset="2"/>
              <a:buChar char=""/>
              <a:tabLst>
                <a:tab pos="914400" algn="l"/>
              </a:tabLst>
            </a:pPr>
            <a:r>
              <a:rPr lang="en-US" sz="2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Project-based assessments center around collaborative, hands-on projects that allow children to explore topics of interest in-depth, solve real-world problems, and demonstrate their knowledge and skills in meaningful ways.</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SzPts val="1000"/>
              <a:buFont typeface="Symbol" panose="05050102010706020507" pitchFamily="18" charset="2"/>
              <a:buChar char=""/>
              <a:tabLst>
                <a:tab pos="914400" algn="l"/>
              </a:tabLst>
            </a:pPr>
            <a:r>
              <a:rPr lang="en-US" sz="2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Teachers can facilitate the design of open-ended projects that incorporate interdisciplinary learning experiences, such as science experiments, art projects, community investigations, or dramatic play scenarios.</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Rectangle 2"/>
          <p:cNvSpPr/>
          <p:nvPr/>
        </p:nvSpPr>
        <p:spPr>
          <a:xfrm>
            <a:off x="1034470" y="4018145"/>
            <a:ext cx="8137239" cy="1409617"/>
          </a:xfrm>
          <a:prstGeom prst="rect">
            <a:avLst/>
          </a:prstGeom>
        </p:spPr>
        <p:txBody>
          <a:bodyPr wrap="square">
            <a:spAutoFit/>
          </a:bodyPr>
          <a:lstStyle/>
          <a:p>
            <a:pPr marL="342900" marR="0" lvl="0" indent="-342900">
              <a:lnSpc>
                <a:spcPct val="107000"/>
              </a:lnSpc>
              <a:spcBef>
                <a:spcPts val="0"/>
              </a:spcBef>
              <a:spcAft>
                <a:spcPts val="0"/>
              </a:spcAft>
              <a:tabLst>
                <a:tab pos="457200" algn="l"/>
              </a:tabLst>
            </a:pPr>
            <a:r>
              <a:rPr lang="en-US" sz="20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Jerome Bruner</a:t>
            </a:r>
            <a:r>
              <a:rPr lang="en-US" sz="2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 Bruner's theories on constructivism and scaffolding have influenced the approach to authentic assessment by highlighting the importance of understanding children's learning processes and providing support as they engage in meaningful activities.</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4" name="Picture 3" descr="Free School Projects Cliparts, Download Free School Projects Cliparts png  images, Free ClipArts on Clipart Library"/>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171709" y="3031344"/>
            <a:ext cx="1962150" cy="149606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scene3d>
            <a:camera prst="orthographicFront"/>
            <a:lightRig rig="threePt" dir="t"/>
          </a:scene3d>
          <a:sp3d>
            <a:bevelT w="152400" h="50800" prst="softRound"/>
          </a:sp3d>
        </p:spPr>
      </p:pic>
    </p:spTree>
    <p:extLst>
      <p:ext uri="{BB962C8B-B14F-4D97-AF65-F5344CB8AC3E}">
        <p14:creationId xmlns:p14="http://schemas.microsoft.com/office/powerpoint/2010/main" val="40325432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7163" y="542020"/>
            <a:ext cx="10594109" cy="1724318"/>
          </a:xfrm>
          <a:prstGeom prst="rect">
            <a:avLst/>
          </a:prstGeom>
        </p:spPr>
        <p:txBody>
          <a:bodyPr wrap="square">
            <a:spAutoFit/>
          </a:bodyPr>
          <a:lstStyle/>
          <a:p>
            <a:pPr marL="742950" marR="0" lvl="1" indent="-285750">
              <a:lnSpc>
                <a:spcPct val="107000"/>
              </a:lnSpc>
              <a:spcBef>
                <a:spcPts val="0"/>
              </a:spcBef>
              <a:spcAft>
                <a:spcPts val="0"/>
              </a:spcAft>
              <a:buSzPts val="1000"/>
              <a:buFont typeface="Symbol" panose="05050102010706020507" pitchFamily="18" charset="2"/>
              <a:buChar char=""/>
              <a:tabLst>
                <a:tab pos="914400" algn="l"/>
              </a:tabLst>
            </a:pPr>
            <a:r>
              <a:rPr lang="en-US" sz="2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Throughout the project, educators can gather evidence of children's learning through various means, including observations, conversations, work samples, multimedia artifacts, and reflective journals.</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SzPts val="1000"/>
              <a:buFont typeface="Symbol" panose="05050102010706020507" pitchFamily="18" charset="2"/>
              <a:buChar char=""/>
              <a:tabLst>
                <a:tab pos="914400" algn="l"/>
              </a:tabLst>
            </a:pPr>
            <a:r>
              <a:rPr lang="en-US" sz="2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Assessment criteria should be clearly communicated to children, emphasizing not only the final product but also the process of inquiry, collaboration, creativity, and critical thinking.</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Rectangle 2"/>
          <p:cNvSpPr/>
          <p:nvPr/>
        </p:nvSpPr>
        <p:spPr>
          <a:xfrm>
            <a:off x="397163" y="2757153"/>
            <a:ext cx="10372436" cy="1065676"/>
          </a:xfrm>
          <a:prstGeom prst="rect">
            <a:avLst/>
          </a:prstGeom>
        </p:spPr>
        <p:txBody>
          <a:bodyPr wrap="square">
            <a:spAutoFit/>
          </a:bodyPr>
          <a:lstStyle/>
          <a:p>
            <a:pPr marL="742950" marR="0" lvl="1" indent="-285750">
              <a:lnSpc>
                <a:spcPct val="107000"/>
              </a:lnSpc>
              <a:spcBef>
                <a:spcPts val="0"/>
              </a:spcBef>
              <a:spcAft>
                <a:spcPts val="0"/>
              </a:spcAft>
              <a:buSzPts val="1000"/>
              <a:buFont typeface="Symbol" panose="05050102010706020507" pitchFamily="18" charset="2"/>
              <a:buChar char=""/>
              <a:tabLst>
                <a:tab pos="914400" algn="l"/>
              </a:tabLst>
            </a:pPr>
            <a:r>
              <a:rPr lang="en-US" sz="2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By engaging in project-based assessments, children have the opportunity to showcase their unique strengths and abilities while developing essential skills such as communication, collaboration, problem-solving, and resilience.</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Rectangle 3"/>
          <p:cNvSpPr/>
          <p:nvPr/>
        </p:nvSpPr>
        <p:spPr>
          <a:xfrm>
            <a:off x="1052945" y="4396835"/>
            <a:ext cx="7786256" cy="1409617"/>
          </a:xfrm>
          <a:prstGeom prst="rect">
            <a:avLst/>
          </a:prstGeom>
        </p:spPr>
        <p:txBody>
          <a:bodyPr wrap="square">
            <a:spAutoFit/>
          </a:bodyPr>
          <a:lstStyle/>
          <a:p>
            <a:pPr marL="342900" marR="0" lvl="0" indent="-342900">
              <a:lnSpc>
                <a:spcPct val="107000"/>
              </a:lnSpc>
              <a:spcBef>
                <a:spcPts val="0"/>
              </a:spcBef>
              <a:spcAft>
                <a:spcPts val="0"/>
              </a:spcAft>
              <a:tabLst>
                <a:tab pos="457200" algn="l"/>
              </a:tabLst>
            </a:pPr>
            <a:r>
              <a:rPr lang="en-US" sz="20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Howard Gardner</a:t>
            </a:r>
            <a:r>
              <a:rPr lang="en-US" sz="2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 Gardner's theory of multiple intelligences suggests that children possess different types of intelligence, which should be recognized and assessed through varied and authentic means that reflect their diverse strengths and abilities.</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5" name="Picture 4" descr="160+ Student School Project Stock Illustrations, Royalty-Free Vector  Graphics &amp; Clip Art - iStock"/>
          <p:cNvPicPr/>
          <p:nvPr/>
        </p:nvPicPr>
        <p:blipFill>
          <a:blip r:embed="rId2">
            <a:extLst>
              <a:ext uri="{28A0092B-C50C-407E-A947-70E740481C1C}">
                <a14:useLocalDpi xmlns:a14="http://schemas.microsoft.com/office/drawing/2010/main" val="0"/>
              </a:ext>
            </a:extLst>
          </a:blip>
          <a:srcRect/>
          <a:stretch>
            <a:fillRect/>
          </a:stretch>
        </p:blipFill>
        <p:spPr bwMode="auto">
          <a:xfrm>
            <a:off x="9087801" y="4199943"/>
            <a:ext cx="2550795" cy="1803400"/>
          </a:xfrm>
          <a:prstGeom prst="rect">
            <a:avLst/>
          </a:prstGeom>
          <a:ln>
            <a:solidFill>
              <a:schemeClr val="accent1"/>
            </a:solidFill>
          </a:ln>
          <a:effectLst>
            <a:outerShdw blurRad="292100" dist="139700" dir="2700000" algn="tl" rotWithShape="0">
              <a:srgbClr val="333333">
                <a:alpha val="65000"/>
              </a:srgbClr>
            </a:outerShdw>
          </a:effectLst>
          <a:scene3d>
            <a:camera prst="isometricOffAxis2Left"/>
            <a:lightRig rig="threePt" dir="t"/>
          </a:scene3d>
        </p:spPr>
      </p:pic>
    </p:spTree>
    <p:extLst>
      <p:ext uri="{BB962C8B-B14F-4D97-AF65-F5344CB8AC3E}">
        <p14:creationId xmlns:p14="http://schemas.microsoft.com/office/powerpoint/2010/main" val="10711329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23924" y="989737"/>
            <a:ext cx="10334625" cy="2246769"/>
          </a:xfrm>
          <a:prstGeom prst="rect">
            <a:avLst/>
          </a:prstGeom>
        </p:spPr>
        <p:txBody>
          <a:bodyPr wrap="square">
            <a:spAutoFit/>
          </a:bodyPr>
          <a:lstStyle/>
          <a:p>
            <a:r>
              <a:rPr lang="en-US" sz="2000" dirty="0"/>
              <a:t>Thus the focus of this paper is on identifying and promoting approaches to formative </a:t>
            </a:r>
            <a:r>
              <a:rPr lang="en-US" sz="2000" dirty="0" smtClean="0"/>
              <a:t>assessment</a:t>
            </a:r>
          </a:p>
          <a:p>
            <a:endParaRPr lang="en-US" sz="2000" dirty="0"/>
          </a:p>
          <a:p>
            <a:r>
              <a:rPr lang="en-US" sz="2000" dirty="0" smtClean="0"/>
              <a:t>which </a:t>
            </a:r>
            <a:r>
              <a:rPr lang="en-US" sz="2000" dirty="0"/>
              <a:t>are based on current ideas about early learning and which are coherent with open </a:t>
            </a:r>
            <a:endParaRPr lang="en-US" sz="2000" dirty="0" smtClean="0"/>
          </a:p>
          <a:p>
            <a:endParaRPr lang="en-US" sz="2000" dirty="0"/>
          </a:p>
          <a:p>
            <a:r>
              <a:rPr lang="en-US" sz="2000" dirty="0" smtClean="0"/>
              <a:t>framework </a:t>
            </a:r>
            <a:r>
              <a:rPr lang="en-US" sz="2000" dirty="0"/>
              <a:t>curricula. Approaches identified are those that can be used by educators of children </a:t>
            </a:r>
            <a:endParaRPr lang="en-US" sz="2000" dirty="0" smtClean="0"/>
          </a:p>
          <a:p>
            <a:endParaRPr lang="en-US" sz="2000" dirty="0"/>
          </a:p>
          <a:p>
            <a:r>
              <a:rPr lang="en-US" sz="2000" dirty="0" smtClean="0"/>
              <a:t>aged </a:t>
            </a:r>
            <a:r>
              <a:rPr lang="en-US" sz="2000" dirty="0"/>
              <a:t>birth to six years, as appropriate, in the range of educational settings.</a:t>
            </a:r>
          </a:p>
        </p:txBody>
      </p:sp>
      <p:pic>
        <p:nvPicPr>
          <p:cNvPr id="3" name="Picture 2" descr="Ohio Assessment Testing April 8th - May 3rd | Portsmouth West Elementary  School"/>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591050" y="3731806"/>
            <a:ext cx="3105150" cy="1926044"/>
          </a:xfrm>
          <a:prstGeom prst="rect">
            <a:avLst/>
          </a:prstGeom>
          <a:ln>
            <a:noFill/>
          </a:ln>
          <a:effectLst>
            <a:softEdge rad="112500"/>
          </a:effectLst>
        </p:spPr>
      </p:pic>
    </p:spTree>
    <p:extLst>
      <p:ext uri="{BB962C8B-B14F-4D97-AF65-F5344CB8AC3E}">
        <p14:creationId xmlns:p14="http://schemas.microsoft.com/office/powerpoint/2010/main" val="239557456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743238"/>
          </a:xfrm>
          <a:solidFill>
            <a:schemeClr val="accent4">
              <a:lumMod val="20000"/>
              <a:lumOff val="80000"/>
            </a:schemeClr>
          </a:solidFill>
        </p:spPr>
        <p:txBody>
          <a:bodyPr/>
          <a:lstStyle/>
          <a:p>
            <a:r>
              <a:rPr lang="en-US" dirty="0" smtClean="0"/>
              <a:t>                              </a:t>
            </a:r>
            <a:r>
              <a:rPr lang="en-US" b="1" dirty="0" smtClean="0"/>
              <a:t>Summary</a:t>
            </a:r>
            <a:endParaRPr lang="en-US" b="1" dirty="0"/>
          </a:p>
        </p:txBody>
      </p:sp>
      <p:sp>
        <p:nvSpPr>
          <p:cNvPr id="3" name="Rectangle 2"/>
          <p:cNvSpPr/>
          <p:nvPr/>
        </p:nvSpPr>
        <p:spPr>
          <a:xfrm>
            <a:off x="838200" y="1707854"/>
            <a:ext cx="10515600" cy="1724318"/>
          </a:xfrm>
          <a:prstGeom prst="rect">
            <a:avLst/>
          </a:prstGeom>
        </p:spPr>
        <p:txBody>
          <a:bodyPr wrap="square">
            <a:spAutoFit/>
          </a:bodyPr>
          <a:lstStyle/>
          <a:p>
            <a:pPr>
              <a:lnSpc>
                <a:spcPct val="107000"/>
              </a:lnSpc>
              <a:spcBef>
                <a:spcPts val="1500"/>
              </a:spcBef>
              <a:spcAft>
                <a:spcPts val="500"/>
              </a:spcAft>
            </a:pPr>
            <a:r>
              <a:rPr lang="en-US" sz="2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In summary, authentic assessment in early childhood education involves evaluating children's learning and development through real-life contexts and activities that are relevant to their experiences. Observation-based assessments and project-based assessments are two effective strategies for designing authentic assessments that align with the developmental needs and abilities of young children, fostering a comprehensive understanding of their progress and achievements.</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16524414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63311"/>
          </a:xfrm>
          <a:solidFill>
            <a:schemeClr val="accent2">
              <a:lumMod val="20000"/>
              <a:lumOff val="80000"/>
            </a:schemeClr>
          </a:solidFill>
        </p:spPr>
        <p:txBody>
          <a:bodyPr/>
          <a:lstStyle/>
          <a:p>
            <a:r>
              <a:rPr lang="en-US" dirty="0" smtClean="0"/>
              <a:t>                               </a:t>
            </a:r>
            <a:r>
              <a:rPr lang="en-US" b="1" dirty="0" smtClean="0"/>
              <a:t>Conclusion</a:t>
            </a:r>
            <a:endParaRPr lang="en-US" b="1" dirty="0"/>
          </a:p>
        </p:txBody>
      </p:sp>
      <p:sp>
        <p:nvSpPr>
          <p:cNvPr id="3" name="Rectangle 2"/>
          <p:cNvSpPr/>
          <p:nvPr/>
        </p:nvSpPr>
        <p:spPr>
          <a:xfrm>
            <a:off x="838200" y="1966072"/>
            <a:ext cx="10515600" cy="1738938"/>
          </a:xfrm>
          <a:prstGeom prst="rect">
            <a:avLst/>
          </a:prstGeom>
        </p:spPr>
        <p:txBody>
          <a:bodyPr wrap="square">
            <a:spAutoFit/>
          </a:bodyPr>
          <a:lstStyle/>
          <a:p>
            <a:pPr>
              <a:lnSpc>
                <a:spcPct val="107000"/>
              </a:lnSpc>
              <a:spcAft>
                <a:spcPts val="1500"/>
              </a:spcAft>
            </a:pPr>
            <a:r>
              <a:rPr lang="en-US" sz="2000" dirty="0" smtClean="0">
                <a:solidFill>
                  <a:srgbClr val="000000"/>
                </a:solidFill>
                <a:latin typeface="Calibri" panose="020F0502020204030204" pitchFamily="34" charset="0"/>
                <a:ea typeface="Times New Roman" panose="02020603050405020304" pitchFamily="18" charset="0"/>
                <a:cs typeface="Calibri" panose="020F0502020204030204" pitchFamily="34" charset="0"/>
              </a:rPr>
              <a:t>In concluding, Authentic </a:t>
            </a:r>
            <a:r>
              <a:rPr lang="en-US" sz="2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assessment in early childhood education is a concept that emphasizes the evaluation of children's learning in real-life contexts, focusing on their skills, knowledge, and abilities as they naturally occur and develop. Theorists in the field of early childhood education have contributed various perspectives and insights on authentic assessment, highlighting its importance in promoting meaningful learning experiences for young children.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22263868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789419"/>
          </a:xfrm>
          <a:solidFill>
            <a:schemeClr val="accent2">
              <a:lumMod val="20000"/>
              <a:lumOff val="80000"/>
            </a:schemeClr>
          </a:solidFill>
        </p:spPr>
        <p:txBody>
          <a:bodyPr/>
          <a:lstStyle/>
          <a:p>
            <a:r>
              <a:rPr lang="en-US" dirty="0" smtClean="0"/>
              <a:t>                              </a:t>
            </a:r>
            <a:r>
              <a:rPr lang="en-US" b="1" dirty="0" smtClean="0"/>
              <a:t>Bibliography</a:t>
            </a:r>
            <a:endParaRPr lang="en-US" b="1" dirty="0"/>
          </a:p>
        </p:txBody>
      </p:sp>
      <p:sp>
        <p:nvSpPr>
          <p:cNvPr id="3" name="Rectangle 2"/>
          <p:cNvSpPr/>
          <p:nvPr/>
        </p:nvSpPr>
        <p:spPr>
          <a:xfrm>
            <a:off x="461817" y="1565661"/>
            <a:ext cx="10751127" cy="1065676"/>
          </a:xfrm>
          <a:prstGeom prst="rect">
            <a:avLst/>
          </a:prstGeom>
        </p:spPr>
        <p:txBody>
          <a:bodyPr wrap="square">
            <a:spAutoFit/>
          </a:bodyPr>
          <a:lstStyle/>
          <a:p>
            <a:pPr marL="742950" marR="0" lvl="1" indent="-285750">
              <a:lnSpc>
                <a:spcPct val="107000"/>
              </a:lnSpc>
              <a:spcBef>
                <a:spcPts val="0"/>
              </a:spcBef>
              <a:spcAft>
                <a:spcPts val="0"/>
              </a:spcAft>
              <a:buSzPts val="1000"/>
              <a:buFont typeface="Symbol" panose="05050102010706020507" pitchFamily="18" charset="2"/>
              <a:buChar char=""/>
              <a:tabLst>
                <a:tab pos="914400" algn="l"/>
              </a:tabLst>
            </a:pPr>
            <a:r>
              <a:rPr lang="en-US" sz="2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Katz, L. G., &amp; Chard, S. C. (2000). Engaging children's minds: The project approach. Greenwood Publishing Group.</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SzPts val="1000"/>
              <a:buFont typeface="Symbol" panose="05050102010706020507" pitchFamily="18" charset="2"/>
              <a:buChar char=""/>
              <a:tabLst>
                <a:tab pos="914400" algn="l"/>
              </a:tabLst>
            </a:pPr>
            <a:r>
              <a:rPr lang="en-US" sz="2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Katz, L. G. (2008). Talks with teachers of young children: A collection. Routledge.</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Rectangle 3"/>
          <p:cNvSpPr/>
          <p:nvPr/>
        </p:nvSpPr>
        <p:spPr>
          <a:xfrm>
            <a:off x="461817" y="3042453"/>
            <a:ext cx="10390910" cy="750975"/>
          </a:xfrm>
          <a:prstGeom prst="rect">
            <a:avLst/>
          </a:prstGeom>
        </p:spPr>
        <p:txBody>
          <a:bodyPr wrap="square">
            <a:spAutoFit/>
          </a:bodyPr>
          <a:lstStyle/>
          <a:p>
            <a:pPr marL="742950" marR="0" lvl="1" indent="-285750">
              <a:lnSpc>
                <a:spcPct val="107000"/>
              </a:lnSpc>
              <a:spcBef>
                <a:spcPts val="0"/>
              </a:spcBef>
              <a:spcAft>
                <a:spcPts val="0"/>
              </a:spcAft>
              <a:buSzPts val="1000"/>
              <a:buFont typeface="Symbol" panose="05050102010706020507" pitchFamily="18" charset="2"/>
              <a:buChar char=""/>
              <a:tabLst>
                <a:tab pos="914400" algn="l"/>
              </a:tabLst>
            </a:pPr>
            <a:r>
              <a:rPr lang="en-US" sz="2000"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Elkind</a:t>
            </a:r>
            <a:r>
              <a:rPr lang="en-US" sz="2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 D. (2007). The power of play: Learning what comes naturally. Da Capo Press.</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marR="0" lvl="1">
              <a:lnSpc>
                <a:spcPct val="107000"/>
              </a:lnSpc>
              <a:spcBef>
                <a:spcPts val="0"/>
              </a:spcBef>
              <a:spcAft>
                <a:spcPts val="0"/>
              </a:spcAft>
              <a:buSzPts val="1000"/>
              <a:tabLst>
                <a:tab pos="914400" algn="l"/>
              </a:tabLst>
            </a:pP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Rectangle 4"/>
          <p:cNvSpPr/>
          <p:nvPr/>
        </p:nvSpPr>
        <p:spPr>
          <a:xfrm>
            <a:off x="461817" y="3721292"/>
            <a:ext cx="10206183" cy="750975"/>
          </a:xfrm>
          <a:prstGeom prst="rect">
            <a:avLst/>
          </a:prstGeom>
        </p:spPr>
        <p:txBody>
          <a:bodyPr wrap="square">
            <a:spAutoFit/>
          </a:bodyPr>
          <a:lstStyle/>
          <a:p>
            <a:pPr marL="742950" marR="0" lvl="1" indent="-285750">
              <a:lnSpc>
                <a:spcPct val="107000"/>
              </a:lnSpc>
              <a:spcBef>
                <a:spcPts val="0"/>
              </a:spcBef>
              <a:spcAft>
                <a:spcPts val="0"/>
              </a:spcAft>
              <a:buSzPts val="1000"/>
              <a:buFont typeface="Symbol" panose="05050102010706020507" pitchFamily="18" charset="2"/>
              <a:buChar char=""/>
              <a:tabLst>
                <a:tab pos="914400" algn="l"/>
              </a:tabLst>
            </a:pPr>
            <a:r>
              <a:rPr lang="en-US" sz="2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Bruner, J. S. (1966). Toward a theory of instruction. Harvard University Press.</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SzPts val="1000"/>
              <a:buFont typeface="Symbol" panose="05050102010706020507" pitchFamily="18" charset="2"/>
              <a:buChar char=""/>
              <a:tabLst>
                <a:tab pos="914400" algn="l"/>
              </a:tabLst>
            </a:pPr>
            <a:r>
              <a:rPr lang="en-US" sz="2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Bruner, J. S. (1986). Actual minds, possible worlds. Harvard University Press.</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Rectangle 5"/>
          <p:cNvSpPr/>
          <p:nvPr/>
        </p:nvSpPr>
        <p:spPr>
          <a:xfrm>
            <a:off x="461817" y="5151106"/>
            <a:ext cx="9716657" cy="750975"/>
          </a:xfrm>
          <a:prstGeom prst="rect">
            <a:avLst/>
          </a:prstGeom>
        </p:spPr>
        <p:txBody>
          <a:bodyPr wrap="square">
            <a:spAutoFit/>
          </a:bodyPr>
          <a:lstStyle/>
          <a:p>
            <a:pPr marL="742950" marR="0" lvl="1" indent="-285750">
              <a:lnSpc>
                <a:spcPct val="107000"/>
              </a:lnSpc>
              <a:spcBef>
                <a:spcPts val="0"/>
              </a:spcBef>
              <a:spcAft>
                <a:spcPts val="0"/>
              </a:spcAft>
              <a:buSzPts val="1000"/>
              <a:buFont typeface="Symbol" panose="05050102010706020507" pitchFamily="18" charset="2"/>
              <a:buChar char=""/>
              <a:tabLst>
                <a:tab pos="914400" algn="l"/>
              </a:tabLst>
            </a:pPr>
            <a:r>
              <a:rPr lang="en-US" sz="2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Gardner, H. (1993). Frames of mind: The theory of multiple intelligences. Basic Books.</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6595516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Animation Of Clapping Hands With Sound - ClipArt Bes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20327851">
            <a:off x="3720813" y="1526454"/>
            <a:ext cx="4222460" cy="3162771"/>
          </a:xfrm>
          <a:prstGeom prst="rect">
            <a:avLst/>
          </a:prstGeom>
          <a:noFill/>
          <a:ln>
            <a:solidFill>
              <a:schemeClr val="accent1"/>
            </a:solidFill>
          </a:ln>
          <a:scene3d>
            <a:camera prst="orthographicFront"/>
            <a:lightRig rig="threePt" dir="t"/>
          </a:scene3d>
          <a:sp3d>
            <a:bevelT w="165100" prst="coolSlant"/>
          </a:sp3d>
          <a:extLst>
            <a:ext uri="{909E8E84-426E-40DD-AFC4-6F175D3DCCD1}">
              <a14:hiddenFill xmlns:a14="http://schemas.microsoft.com/office/drawing/2010/main">
                <a:solidFill>
                  <a:srgbClr val="FFFFFF"/>
                </a:solidFill>
              </a14:hiddenFill>
            </a:ext>
          </a:extLst>
        </p:spPr>
      </p:pic>
      <p:sp>
        <p:nvSpPr>
          <p:cNvPr id="3" name="Rectangle 2"/>
          <p:cNvSpPr/>
          <p:nvPr/>
        </p:nvSpPr>
        <p:spPr>
          <a:xfrm>
            <a:off x="2903901" y="4560907"/>
            <a:ext cx="5856283" cy="1569660"/>
          </a:xfrm>
          <a:prstGeom prst="rect">
            <a:avLst/>
          </a:prstGeom>
          <a:noFill/>
        </p:spPr>
        <p:txBody>
          <a:bodyPr wrap="none" lIns="91440" tIns="45720" rIns="91440" bIns="45720">
            <a:spAutoFit/>
          </a:bodyPr>
          <a:lstStyle/>
          <a:p>
            <a:pPr algn="ctr"/>
            <a:r>
              <a:rPr lang="en-US" sz="9600" b="1" dirty="0" smtClean="0">
                <a:ln w="12700">
                  <a:solidFill>
                    <a:schemeClr val="accent5"/>
                  </a:solidFill>
                  <a:prstDash val="solid"/>
                </a:ln>
                <a:pattFill prst="ltDnDiag">
                  <a:fgClr>
                    <a:schemeClr val="accent5">
                      <a:lumMod val="60000"/>
                      <a:lumOff val="40000"/>
                    </a:schemeClr>
                  </a:fgClr>
                  <a:bgClr>
                    <a:schemeClr val="bg1"/>
                  </a:bgClr>
                </a:pattFill>
              </a:rPr>
              <a:t>Thank You!</a:t>
            </a:r>
            <a:endParaRPr lang="en-US" sz="9600" b="1" cap="none" spc="0" dirty="0">
              <a:ln w="12700">
                <a:solidFill>
                  <a:schemeClr val="accent5"/>
                </a:solidFill>
                <a:prstDash val="solid"/>
              </a:ln>
              <a:pattFill prst="ltDnDiag">
                <a:fgClr>
                  <a:schemeClr val="accent5">
                    <a:lumMod val="60000"/>
                    <a:lumOff val="40000"/>
                  </a:schemeClr>
                </a:fgClr>
                <a:bgClr>
                  <a:schemeClr val="bg1"/>
                </a:bgClr>
              </a:pattFill>
              <a:effectLst/>
            </a:endParaRPr>
          </a:p>
        </p:txBody>
      </p:sp>
    </p:spTree>
    <p:extLst>
      <p:ext uri="{BB962C8B-B14F-4D97-AF65-F5344CB8AC3E}">
        <p14:creationId xmlns:p14="http://schemas.microsoft.com/office/powerpoint/2010/main" val="175701769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37672" y="656507"/>
            <a:ext cx="9725892" cy="1080296"/>
          </a:xfrm>
          <a:prstGeom prst="rect">
            <a:avLst/>
          </a:prstGeom>
          <a:ln>
            <a:solidFill>
              <a:schemeClr val="accent2"/>
            </a:solidFill>
          </a:ln>
        </p:spPr>
        <p:txBody>
          <a:bodyPr wrap="square">
            <a:spAutoFit/>
          </a:bodyPr>
          <a:lstStyle/>
          <a:p>
            <a:pPr marR="0" lvl="0">
              <a:lnSpc>
                <a:spcPct val="107000"/>
              </a:lnSpc>
              <a:spcBef>
                <a:spcPts val="0"/>
              </a:spcBef>
              <a:spcAft>
                <a:spcPts val="500"/>
              </a:spcAft>
              <a:tabLst>
                <a:tab pos="457200" algn="l"/>
              </a:tabLst>
            </a:pPr>
            <a:r>
              <a:rPr lang="en-US" sz="2000" b="1" dirty="0" smtClean="0">
                <a:solidFill>
                  <a:srgbClr val="FF0000"/>
                </a:solidFill>
                <a:latin typeface="Calibri" panose="020F0502020204030204" pitchFamily="34" charset="0"/>
                <a:ea typeface="Times New Roman" panose="02020603050405020304" pitchFamily="18" charset="0"/>
                <a:cs typeface="Calibri" panose="020F0502020204030204" pitchFamily="34" charset="0"/>
              </a:rPr>
              <a:t>Question 5: </a:t>
            </a:r>
            <a:r>
              <a:rPr lang="en-US" sz="2000" b="1" dirty="0" smtClean="0">
                <a:solidFill>
                  <a:srgbClr val="000000"/>
                </a:solidFill>
                <a:latin typeface="Calibri" panose="020F0502020204030204" pitchFamily="34" charset="0"/>
                <a:ea typeface="Times New Roman" panose="02020603050405020304" pitchFamily="18" charset="0"/>
                <a:cs typeface="Calibri" panose="020F0502020204030204" pitchFamily="34" charset="0"/>
              </a:rPr>
              <a:t>Analyze </a:t>
            </a:r>
            <a:r>
              <a:rPr lang="en-US" sz="20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the role of standardized testing in early childhood education. Discuss potential implications for curriculum planning and instruction, as well as strategies for mitigating any negative effects on young learners.</a:t>
            </a:r>
            <a:endParaRPr lang="en-US" sz="20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Rectangle 2"/>
          <p:cNvSpPr/>
          <p:nvPr/>
        </p:nvSpPr>
        <p:spPr>
          <a:xfrm>
            <a:off x="1237672" y="2280109"/>
            <a:ext cx="9725893" cy="2382960"/>
          </a:xfrm>
          <a:prstGeom prst="rect">
            <a:avLst/>
          </a:prstGeom>
        </p:spPr>
        <p:txBody>
          <a:bodyPr wrap="square">
            <a:spAutoFit/>
          </a:bodyPr>
          <a:lstStyle/>
          <a:p>
            <a:pPr>
              <a:lnSpc>
                <a:spcPct val="107000"/>
              </a:lnSpc>
              <a:spcAft>
                <a:spcPts val="1500"/>
              </a:spcAft>
            </a:pPr>
            <a:r>
              <a:rPr lang="en-US" sz="2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Standardized testing in early childhood education has been a topic of considerable debate, with proponents arguing for its ability to measure student progress and ensure accountability, while critics raise concerns about its appropriateness for young learners and its potential to narrow the curriculum and increase stress on students. Let's analyze the role of standardized testing in early childhood education and its implications for curriculum planning and instruction, as well as strategies for mitigating any negative effects on young learners:</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5572964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51344" y="728341"/>
            <a:ext cx="9984511" cy="3714863"/>
          </a:xfrm>
          <a:prstGeom prst="rect">
            <a:avLst/>
          </a:prstGeom>
        </p:spPr>
        <p:txBody>
          <a:bodyPr wrap="square">
            <a:spAutoFit/>
          </a:bodyPr>
          <a:lstStyle/>
          <a:p>
            <a:pPr marL="457200" marR="0" lvl="0" indent="-457200">
              <a:lnSpc>
                <a:spcPct val="107000"/>
              </a:lnSpc>
              <a:spcBef>
                <a:spcPts val="0"/>
              </a:spcBef>
              <a:spcAft>
                <a:spcPts val="0"/>
              </a:spcAft>
              <a:buAutoNum type="arabicPeriod"/>
              <a:tabLst>
                <a:tab pos="457200" algn="l"/>
              </a:tabLst>
            </a:pPr>
            <a:r>
              <a:rPr lang="en-US" sz="2000" b="1" dirty="0" smtClean="0">
                <a:solidFill>
                  <a:srgbClr val="000000"/>
                </a:solidFill>
                <a:latin typeface="Calibri" panose="020F0502020204030204" pitchFamily="34" charset="0"/>
                <a:ea typeface="Times New Roman" panose="02020603050405020304" pitchFamily="18" charset="0"/>
                <a:cs typeface="Calibri" panose="020F0502020204030204" pitchFamily="34" charset="0"/>
              </a:rPr>
              <a:t>Role </a:t>
            </a:r>
            <a:r>
              <a:rPr lang="en-US" sz="20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of Standardized Testing</a:t>
            </a:r>
            <a:r>
              <a:rPr lang="en-US" sz="2000" dirty="0" smtClean="0">
                <a:solidFill>
                  <a:srgbClr val="000000"/>
                </a:solidFill>
                <a:latin typeface="Calibri" panose="020F0502020204030204" pitchFamily="34" charset="0"/>
                <a:ea typeface="Times New Roman" panose="02020603050405020304" pitchFamily="18" charset="0"/>
                <a:cs typeface="Calibri" panose="020F0502020204030204" pitchFamily="34" charset="0"/>
              </a:rPr>
              <a:t>:</a:t>
            </a:r>
          </a:p>
          <a:p>
            <a:pPr marR="0" lvl="0">
              <a:lnSpc>
                <a:spcPct val="107000"/>
              </a:lnSpc>
              <a:spcBef>
                <a:spcPts val="0"/>
              </a:spcBef>
              <a:spcAft>
                <a:spcPts val="0"/>
              </a:spcAft>
              <a:tabLst>
                <a:tab pos="457200" algn="l"/>
              </a:tabLst>
            </a:pP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SzPts val="1000"/>
              <a:buFont typeface="Symbol" panose="05050102010706020507" pitchFamily="18" charset="2"/>
              <a:buChar char=""/>
              <a:tabLst>
                <a:tab pos="914400" algn="l"/>
              </a:tabLst>
            </a:pPr>
            <a:r>
              <a:rPr lang="en-US" sz="2000" dirty="0" err="1"/>
              <a:t>Meisels</a:t>
            </a:r>
            <a:r>
              <a:rPr lang="en-US" sz="2000" dirty="0"/>
              <a:t>, S. J. (Ed.). (2013). </a:t>
            </a:r>
            <a:r>
              <a:rPr lang="en-US" sz="2000" dirty="0" smtClean="0">
                <a:solidFill>
                  <a:srgbClr val="000000"/>
                </a:solidFill>
                <a:latin typeface="Calibri" panose="020F0502020204030204" pitchFamily="34" charset="0"/>
                <a:ea typeface="Times New Roman" panose="02020603050405020304" pitchFamily="18" charset="0"/>
                <a:cs typeface="Calibri" panose="020F0502020204030204" pitchFamily="34" charset="0"/>
              </a:rPr>
              <a:t>Standardized </a:t>
            </a:r>
            <a:r>
              <a:rPr lang="en-US" sz="2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testing in early childhood education is often used to assess students' academic skills and abilities in areas such as literacy, numeracy, and cognitive development</a:t>
            </a:r>
            <a:r>
              <a:rPr lang="en-US" sz="2000" dirty="0" smtClean="0">
                <a:solidFill>
                  <a:srgbClr val="000000"/>
                </a:solidFill>
                <a:latin typeface="Calibri" panose="020F0502020204030204" pitchFamily="34" charset="0"/>
                <a:ea typeface="Times New Roman" panose="02020603050405020304" pitchFamily="18" charset="0"/>
                <a:cs typeface="Calibri" panose="020F0502020204030204" pitchFamily="34" charset="0"/>
              </a:rPr>
              <a:t>.</a:t>
            </a:r>
          </a:p>
          <a:p>
            <a:pPr marL="742950" marR="0" lvl="1" indent="-285750">
              <a:lnSpc>
                <a:spcPct val="107000"/>
              </a:lnSpc>
              <a:spcBef>
                <a:spcPts val="0"/>
              </a:spcBef>
              <a:spcAft>
                <a:spcPts val="0"/>
              </a:spcAft>
              <a:buSzPts val="1000"/>
              <a:buFont typeface="Symbol" panose="05050102010706020507" pitchFamily="18" charset="2"/>
              <a:buChar char=""/>
              <a:tabLst>
                <a:tab pos="914400" algn="l"/>
              </a:tabLst>
            </a:pP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SzPts val="1000"/>
              <a:buFont typeface="Symbol" panose="05050102010706020507" pitchFamily="18" charset="2"/>
              <a:buChar char=""/>
              <a:tabLst>
                <a:tab pos="914400" algn="l"/>
              </a:tabLst>
            </a:pPr>
            <a:r>
              <a:rPr lang="en-US" sz="2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It provides data that can inform educators, parents, and policymakers about student progress and school performance</a:t>
            </a:r>
            <a:r>
              <a:rPr lang="en-US" sz="2000" dirty="0" smtClean="0">
                <a:solidFill>
                  <a:srgbClr val="000000"/>
                </a:solidFill>
                <a:latin typeface="Calibri" panose="020F0502020204030204" pitchFamily="34" charset="0"/>
                <a:ea typeface="Times New Roman" panose="02020603050405020304" pitchFamily="18" charset="0"/>
                <a:cs typeface="Calibri" panose="020F0502020204030204" pitchFamily="34" charset="0"/>
              </a:rPr>
              <a:t>.</a:t>
            </a:r>
          </a:p>
          <a:p>
            <a:pPr marR="0" lvl="1">
              <a:lnSpc>
                <a:spcPct val="107000"/>
              </a:lnSpc>
              <a:spcBef>
                <a:spcPts val="0"/>
              </a:spcBef>
              <a:spcAft>
                <a:spcPts val="0"/>
              </a:spcAft>
              <a:buSzPts val="1000"/>
              <a:tabLst>
                <a:tab pos="914400" algn="l"/>
              </a:tabLst>
            </a:pP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SzPts val="1000"/>
              <a:buFont typeface="Symbol" panose="05050102010706020507" pitchFamily="18" charset="2"/>
              <a:buChar char=""/>
              <a:tabLst>
                <a:tab pos="914400" algn="l"/>
              </a:tabLst>
            </a:pPr>
            <a:r>
              <a:rPr lang="en-US" sz="2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Standardized test results may influence decisions related to curriculum planning, resource allocation, and educational policies.</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3" name="Picture 2" descr="School Test Classroom: Over 8,596 Royalty-Free Licensable Stock Vectors &amp; Vector  Art | Shutterstock"/>
          <p:cNvPicPr/>
          <p:nvPr/>
        </p:nvPicPr>
        <p:blipFill rotWithShape="1">
          <a:blip r:embed="rId2" cstate="print">
            <a:extLst>
              <a:ext uri="{28A0092B-C50C-407E-A947-70E740481C1C}">
                <a14:useLocalDpi xmlns:a14="http://schemas.microsoft.com/office/drawing/2010/main" val="0"/>
              </a:ext>
            </a:extLst>
          </a:blip>
          <a:srcRect b="6428"/>
          <a:stretch/>
        </p:blipFill>
        <p:spPr bwMode="auto">
          <a:xfrm>
            <a:off x="4230255" y="4527260"/>
            <a:ext cx="3001818" cy="1734993"/>
          </a:xfrm>
          <a:prstGeom prst="rect">
            <a:avLst/>
          </a:prstGeom>
          <a:noFill/>
          <a:ln>
            <a:solidFill>
              <a:schemeClr val="accent2"/>
            </a:solidFill>
          </a:ln>
          <a:scene3d>
            <a:camera prst="isometricOffAxis2Left"/>
            <a:lightRig rig="threePt" dir="t"/>
          </a:scene3d>
          <a:extLst>
            <a:ext uri="{53640926-AAD7-44D8-BBD7-CCE9431645EC}">
              <a14:shadowObscured xmlns:a14="http://schemas.microsoft.com/office/drawing/2010/main"/>
            </a:ext>
          </a:extLst>
        </p:spPr>
      </p:pic>
    </p:spTree>
    <p:extLst>
      <p:ext uri="{BB962C8B-B14F-4D97-AF65-F5344CB8AC3E}">
        <p14:creationId xmlns:p14="http://schemas.microsoft.com/office/powerpoint/2010/main" val="203846020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97528" y="941574"/>
            <a:ext cx="9975272" cy="5032147"/>
          </a:xfrm>
          <a:prstGeom prst="rect">
            <a:avLst/>
          </a:prstGeom>
        </p:spPr>
        <p:txBody>
          <a:bodyPr wrap="square">
            <a:spAutoFit/>
          </a:bodyPr>
          <a:lstStyle/>
          <a:p>
            <a:pPr marL="342900" marR="0" lvl="0" indent="-342900">
              <a:lnSpc>
                <a:spcPct val="107000"/>
              </a:lnSpc>
              <a:spcBef>
                <a:spcPts val="0"/>
              </a:spcBef>
              <a:spcAft>
                <a:spcPts val="0"/>
              </a:spcAft>
              <a:tabLst>
                <a:tab pos="457200" algn="l"/>
              </a:tabLst>
            </a:pPr>
            <a:r>
              <a:rPr lang="en-US" sz="2000" b="1" dirty="0" smtClean="0">
                <a:solidFill>
                  <a:srgbClr val="000000"/>
                </a:solidFill>
                <a:latin typeface="Calibri" panose="020F0502020204030204" pitchFamily="34" charset="0"/>
                <a:ea typeface="Times New Roman" panose="02020603050405020304" pitchFamily="18" charset="0"/>
                <a:cs typeface="Calibri" panose="020F0502020204030204" pitchFamily="34" charset="0"/>
              </a:rPr>
              <a:t>2. Implications </a:t>
            </a:r>
            <a:r>
              <a:rPr lang="en-US" sz="20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for Curriculum Planning and Instruction</a:t>
            </a:r>
            <a:r>
              <a:rPr lang="en-US" sz="2000" dirty="0" smtClean="0">
                <a:solidFill>
                  <a:srgbClr val="000000"/>
                </a:solidFill>
                <a:latin typeface="Calibri" panose="020F0502020204030204" pitchFamily="34" charset="0"/>
                <a:ea typeface="Times New Roman" panose="02020603050405020304" pitchFamily="18" charset="0"/>
                <a:cs typeface="Calibri" panose="020F0502020204030204" pitchFamily="34" charset="0"/>
              </a:rPr>
              <a:t>:</a:t>
            </a:r>
          </a:p>
          <a:p>
            <a:pPr marL="342900" marR="0" lvl="0" indent="-342900">
              <a:lnSpc>
                <a:spcPct val="107000"/>
              </a:lnSpc>
              <a:spcBef>
                <a:spcPts val="0"/>
              </a:spcBef>
              <a:spcAft>
                <a:spcPts val="0"/>
              </a:spcAft>
              <a:tabLst>
                <a:tab pos="457200" algn="l"/>
              </a:tabLst>
            </a:pP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SzPts val="1000"/>
              <a:buFont typeface="Symbol" panose="05050102010706020507" pitchFamily="18" charset="2"/>
              <a:buChar char=""/>
              <a:tabLst>
                <a:tab pos="914400" algn="l"/>
              </a:tabLst>
            </a:pPr>
            <a:r>
              <a:rPr lang="en-US" sz="2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Standardized testing can lead to a "teaching to the test" approach where educators focus primarily on content and skills that are likely to be assessed, potentially neglecting other important aspects of early childhood development such as social-emotional skills, creativity, and critical thinking</a:t>
            </a:r>
            <a:r>
              <a:rPr lang="en-US" sz="2000" dirty="0" smtClean="0">
                <a:solidFill>
                  <a:srgbClr val="000000"/>
                </a:solidFill>
                <a:latin typeface="Calibri" panose="020F0502020204030204" pitchFamily="34" charset="0"/>
                <a:ea typeface="Times New Roman" panose="02020603050405020304" pitchFamily="18" charset="0"/>
                <a:cs typeface="Calibri" panose="020F0502020204030204" pitchFamily="34" charset="0"/>
              </a:rPr>
              <a:t>.</a:t>
            </a:r>
          </a:p>
          <a:p>
            <a:pPr marR="0" lvl="1">
              <a:lnSpc>
                <a:spcPct val="107000"/>
              </a:lnSpc>
              <a:spcBef>
                <a:spcPts val="0"/>
              </a:spcBef>
              <a:spcAft>
                <a:spcPts val="0"/>
              </a:spcAft>
              <a:buSzPts val="1000"/>
              <a:tabLst>
                <a:tab pos="914400" algn="l"/>
              </a:tabLst>
            </a:pPr>
            <a:endParaRPr lang="en-US" sz="2000" dirty="0" smtClean="0">
              <a:solidFill>
                <a:srgbClr val="000000"/>
              </a:solidFill>
              <a:latin typeface="Calibri" panose="020F0502020204030204" pitchFamily="34" charset="0"/>
              <a:ea typeface="Times New Roman" panose="02020603050405020304" pitchFamily="18" charset="0"/>
              <a:cs typeface="Calibri" panose="020F0502020204030204" pitchFamily="34" charset="0"/>
            </a:endParaRPr>
          </a:p>
          <a:p>
            <a:pPr marR="0" lvl="1">
              <a:lnSpc>
                <a:spcPct val="107000"/>
              </a:lnSpc>
              <a:spcBef>
                <a:spcPts val="0"/>
              </a:spcBef>
              <a:spcAft>
                <a:spcPts val="0"/>
              </a:spcAft>
              <a:buSzPts val="1000"/>
              <a:tabLst>
                <a:tab pos="914400" algn="l"/>
              </a:tabLst>
            </a:pP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SzPts val="1000"/>
              <a:buFont typeface="Symbol" panose="05050102010706020507" pitchFamily="18" charset="2"/>
              <a:buChar char=""/>
              <a:tabLst>
                <a:tab pos="914400" algn="l"/>
              </a:tabLst>
            </a:pPr>
            <a:r>
              <a:rPr lang="en-US" sz="2000" dirty="0" err="1"/>
              <a:t>Copple</a:t>
            </a:r>
            <a:r>
              <a:rPr lang="en-US" sz="2000" dirty="0"/>
              <a:t>, C., &amp; </a:t>
            </a:r>
            <a:r>
              <a:rPr lang="en-US" sz="2000" dirty="0" err="1"/>
              <a:t>Bredekamp</a:t>
            </a:r>
            <a:r>
              <a:rPr lang="en-US" sz="2000" dirty="0"/>
              <a:t>, S. (</a:t>
            </a:r>
            <a:r>
              <a:rPr lang="en-US" sz="2000" dirty="0" smtClean="0"/>
              <a:t>2009. </a:t>
            </a:r>
            <a:r>
              <a:rPr lang="en-US" sz="2000" dirty="0" smtClean="0">
                <a:solidFill>
                  <a:srgbClr val="000000"/>
                </a:solidFill>
                <a:latin typeface="Calibri" panose="020F0502020204030204" pitchFamily="34" charset="0"/>
                <a:ea typeface="Times New Roman" panose="02020603050405020304" pitchFamily="18" charset="0"/>
                <a:cs typeface="Calibri" panose="020F0502020204030204" pitchFamily="34" charset="0"/>
              </a:rPr>
              <a:t>Narrowing </a:t>
            </a:r>
            <a:r>
              <a:rPr lang="en-US" sz="2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the curriculum to focus on tested subjects may limit opportunities for exploration and play-based learning, which are essential for young children's holistic development</a:t>
            </a:r>
            <a:r>
              <a:rPr lang="en-US" sz="2000" dirty="0" smtClean="0">
                <a:solidFill>
                  <a:srgbClr val="000000"/>
                </a:solidFill>
                <a:latin typeface="Calibri" panose="020F0502020204030204" pitchFamily="34" charset="0"/>
                <a:ea typeface="Times New Roman" panose="02020603050405020304" pitchFamily="18" charset="0"/>
                <a:cs typeface="Calibri" panose="020F0502020204030204" pitchFamily="34" charset="0"/>
              </a:rPr>
              <a:t>.</a:t>
            </a:r>
          </a:p>
          <a:p>
            <a:pPr marR="0" lvl="1">
              <a:lnSpc>
                <a:spcPct val="107000"/>
              </a:lnSpc>
              <a:spcBef>
                <a:spcPts val="0"/>
              </a:spcBef>
              <a:spcAft>
                <a:spcPts val="0"/>
              </a:spcAft>
              <a:buSzPts val="1000"/>
              <a:tabLst>
                <a:tab pos="914400" algn="l"/>
              </a:tabLst>
            </a:pPr>
            <a:endParaRPr lang="en-US" sz="2000" dirty="0" smtClean="0">
              <a:solidFill>
                <a:srgbClr val="000000"/>
              </a:solidFill>
              <a:latin typeface="Calibri" panose="020F0502020204030204" pitchFamily="34" charset="0"/>
              <a:ea typeface="Times New Roman" panose="02020603050405020304" pitchFamily="18" charset="0"/>
              <a:cs typeface="Calibri" panose="020F0502020204030204" pitchFamily="34" charset="0"/>
            </a:endParaRPr>
          </a:p>
          <a:p>
            <a:pPr marR="0" lvl="1">
              <a:lnSpc>
                <a:spcPct val="107000"/>
              </a:lnSpc>
              <a:spcBef>
                <a:spcPts val="0"/>
              </a:spcBef>
              <a:spcAft>
                <a:spcPts val="0"/>
              </a:spcAft>
              <a:buSzPts val="1000"/>
              <a:tabLst>
                <a:tab pos="914400" algn="l"/>
              </a:tabLst>
            </a:pP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SzPts val="1000"/>
              <a:buFont typeface="Symbol" panose="05050102010706020507" pitchFamily="18" charset="2"/>
              <a:buChar char=""/>
              <a:tabLst>
                <a:tab pos="914400" algn="l"/>
              </a:tabLst>
            </a:pPr>
            <a:r>
              <a:rPr lang="en-US" sz="2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High-stakes testing may increase pressure on teachers, students, and schools, leading to a stressful learning environment that is not conducive to optimal learning outcomes.</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7162895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01963" y="767676"/>
            <a:ext cx="9993745" cy="5361468"/>
          </a:xfrm>
          <a:prstGeom prst="rect">
            <a:avLst/>
          </a:prstGeom>
        </p:spPr>
        <p:txBody>
          <a:bodyPr wrap="square">
            <a:spAutoFit/>
          </a:bodyPr>
          <a:lstStyle/>
          <a:p>
            <a:pPr marL="342900" marR="0" lvl="0" indent="-342900">
              <a:lnSpc>
                <a:spcPct val="107000"/>
              </a:lnSpc>
              <a:spcBef>
                <a:spcPts val="0"/>
              </a:spcBef>
              <a:spcAft>
                <a:spcPts val="0"/>
              </a:spcAft>
              <a:tabLst>
                <a:tab pos="457200" algn="l"/>
              </a:tabLst>
            </a:pPr>
            <a:r>
              <a:rPr lang="en-US" sz="2000" b="1" dirty="0" smtClean="0">
                <a:solidFill>
                  <a:srgbClr val="000000"/>
                </a:solidFill>
                <a:latin typeface="Calibri" panose="020F0502020204030204" pitchFamily="34" charset="0"/>
                <a:ea typeface="Times New Roman" panose="02020603050405020304" pitchFamily="18" charset="0"/>
                <a:cs typeface="Calibri" panose="020F0502020204030204" pitchFamily="34" charset="0"/>
              </a:rPr>
              <a:t>3. Strategies </a:t>
            </a:r>
            <a:r>
              <a:rPr lang="en-US" sz="20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for Mitigating Negative Effects</a:t>
            </a:r>
            <a:r>
              <a:rPr lang="en-US" sz="2000" dirty="0" smtClean="0">
                <a:solidFill>
                  <a:srgbClr val="000000"/>
                </a:solidFill>
                <a:latin typeface="Calibri" panose="020F0502020204030204" pitchFamily="34" charset="0"/>
                <a:ea typeface="Times New Roman" panose="02020603050405020304" pitchFamily="18" charset="0"/>
                <a:cs typeface="Calibri" panose="020F0502020204030204" pitchFamily="34" charset="0"/>
              </a:rPr>
              <a:t>:</a:t>
            </a:r>
          </a:p>
          <a:p>
            <a:pPr marL="342900" marR="0" lvl="0" indent="-342900">
              <a:lnSpc>
                <a:spcPct val="107000"/>
              </a:lnSpc>
              <a:spcBef>
                <a:spcPts val="0"/>
              </a:spcBef>
              <a:spcAft>
                <a:spcPts val="0"/>
              </a:spcAft>
              <a:tabLst>
                <a:tab pos="457200" algn="l"/>
              </a:tabLst>
            </a:pP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SzPts val="1000"/>
              <a:buFont typeface="Symbol" panose="05050102010706020507" pitchFamily="18" charset="2"/>
              <a:buChar char=""/>
              <a:tabLst>
                <a:tab pos="914400" algn="l"/>
              </a:tabLst>
            </a:pPr>
            <a:r>
              <a:rPr lang="en-US" sz="20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Emphasize holistic assessment: </a:t>
            </a:r>
            <a:r>
              <a:rPr lang="en-US" sz="2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Supplement standardized testing with a variety of assessment methods, including observations, portfolios, and performance-based assessments, to provide a more comprehensive understanding of children's abilities and progress</a:t>
            </a:r>
            <a:r>
              <a:rPr lang="en-US" sz="2000" dirty="0" smtClean="0">
                <a:solidFill>
                  <a:srgbClr val="000000"/>
                </a:solidFill>
                <a:latin typeface="Calibri" panose="020F0502020204030204" pitchFamily="34" charset="0"/>
                <a:ea typeface="Times New Roman" panose="02020603050405020304" pitchFamily="18" charset="0"/>
                <a:cs typeface="Calibri" panose="020F0502020204030204" pitchFamily="34" charset="0"/>
              </a:rPr>
              <a:t>.</a:t>
            </a:r>
          </a:p>
          <a:p>
            <a:pPr marR="0" lvl="1">
              <a:lnSpc>
                <a:spcPct val="107000"/>
              </a:lnSpc>
              <a:spcBef>
                <a:spcPts val="0"/>
              </a:spcBef>
              <a:spcAft>
                <a:spcPts val="0"/>
              </a:spcAft>
              <a:buSzPts val="1000"/>
              <a:tabLst>
                <a:tab pos="914400" algn="l"/>
              </a:tabLst>
            </a:pP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SzPts val="1000"/>
              <a:buFont typeface="Symbol" panose="05050102010706020507" pitchFamily="18" charset="2"/>
              <a:buChar char=""/>
              <a:tabLst>
                <a:tab pos="914400" algn="l"/>
              </a:tabLst>
            </a:pPr>
            <a:r>
              <a:rPr lang="en-US" sz="20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Foster a balanced curriculum: </a:t>
            </a:r>
            <a:r>
              <a:rPr lang="en-US" sz="2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Ensure that curriculum planning includes a wide range of experiences and activities that address the cognitive, social, emotional, and physical development of young learners</a:t>
            </a:r>
            <a:r>
              <a:rPr lang="en-US" sz="2000" dirty="0" smtClean="0">
                <a:solidFill>
                  <a:srgbClr val="000000"/>
                </a:solidFill>
                <a:latin typeface="Calibri" panose="020F0502020204030204" pitchFamily="34" charset="0"/>
                <a:ea typeface="Times New Roman" panose="02020603050405020304" pitchFamily="18" charset="0"/>
                <a:cs typeface="Calibri" panose="020F0502020204030204" pitchFamily="34" charset="0"/>
              </a:rPr>
              <a:t>.</a:t>
            </a:r>
          </a:p>
          <a:p>
            <a:pPr marR="0" lvl="1">
              <a:lnSpc>
                <a:spcPct val="107000"/>
              </a:lnSpc>
              <a:spcBef>
                <a:spcPts val="0"/>
              </a:spcBef>
              <a:spcAft>
                <a:spcPts val="0"/>
              </a:spcAft>
              <a:buSzPts val="1000"/>
              <a:tabLst>
                <a:tab pos="914400" algn="l"/>
              </a:tabLst>
            </a:pPr>
            <a:endParaRPr lang="en-US" sz="2000" dirty="0" smtClean="0">
              <a:solidFill>
                <a:srgbClr val="000000"/>
              </a:solidFill>
              <a:latin typeface="Calibri" panose="020F0502020204030204" pitchFamily="34" charset="0"/>
              <a:ea typeface="Times New Roman" panose="02020603050405020304" pitchFamily="18" charset="0"/>
              <a:cs typeface="Calibri" panose="020F0502020204030204" pitchFamily="34" charset="0"/>
            </a:endParaRPr>
          </a:p>
          <a:p>
            <a:pPr marR="0" lvl="1">
              <a:lnSpc>
                <a:spcPct val="107000"/>
              </a:lnSpc>
              <a:spcBef>
                <a:spcPts val="0"/>
              </a:spcBef>
              <a:spcAft>
                <a:spcPts val="0"/>
              </a:spcAft>
              <a:buSzPts val="1000"/>
              <a:tabLst>
                <a:tab pos="914400" algn="l"/>
              </a:tabLst>
            </a:pP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SzPts val="1000"/>
              <a:buFont typeface="Symbol" panose="05050102010706020507" pitchFamily="18" charset="2"/>
              <a:buChar char=""/>
              <a:tabLst>
                <a:tab pos="914400" algn="l"/>
              </a:tabLst>
            </a:pPr>
            <a:r>
              <a:rPr lang="en-US" sz="20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Provide professional development: </a:t>
            </a:r>
            <a:r>
              <a:rPr lang="en-US" sz="2000" dirty="0"/>
              <a:t>Sylva, K., </a:t>
            </a:r>
            <a:r>
              <a:rPr lang="en-US" sz="2000" dirty="0" err="1"/>
              <a:t>Melhuish</a:t>
            </a:r>
            <a:r>
              <a:rPr lang="en-US" sz="2000" dirty="0"/>
              <a:t>, E., Sammons, P., </a:t>
            </a:r>
            <a:r>
              <a:rPr lang="en-US" sz="2000" dirty="0" err="1"/>
              <a:t>Siraj</a:t>
            </a:r>
            <a:r>
              <a:rPr lang="en-US" sz="2000" dirty="0"/>
              <a:t>-Blatchford, I., &amp; Taggart, B. (2010). </a:t>
            </a:r>
            <a:r>
              <a:rPr lang="en-US" sz="2000" dirty="0" smtClean="0">
                <a:solidFill>
                  <a:srgbClr val="000000"/>
                </a:solidFill>
                <a:latin typeface="Calibri" panose="020F0502020204030204" pitchFamily="34" charset="0"/>
                <a:ea typeface="Times New Roman" panose="02020603050405020304" pitchFamily="18" charset="0"/>
                <a:cs typeface="Calibri" panose="020F0502020204030204" pitchFamily="34" charset="0"/>
              </a:rPr>
              <a:t>Offer </a:t>
            </a:r>
            <a:r>
              <a:rPr lang="en-US" sz="2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training and support for educators to help them design developmentally appropriate instruction that meets the diverse needs of young children while aligning with curriculum standards.</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7328419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81890" y="789807"/>
            <a:ext cx="10280073" cy="1065676"/>
          </a:xfrm>
          <a:prstGeom prst="rect">
            <a:avLst/>
          </a:prstGeom>
        </p:spPr>
        <p:txBody>
          <a:bodyPr wrap="square">
            <a:spAutoFit/>
          </a:bodyPr>
          <a:lstStyle/>
          <a:p>
            <a:pPr marL="742950" marR="0" lvl="1" indent="-285750">
              <a:lnSpc>
                <a:spcPct val="107000"/>
              </a:lnSpc>
              <a:spcBef>
                <a:spcPts val="0"/>
              </a:spcBef>
              <a:spcAft>
                <a:spcPts val="0"/>
              </a:spcAft>
              <a:buSzPts val="1000"/>
              <a:buFont typeface="Symbol" panose="05050102010706020507" pitchFamily="18" charset="2"/>
              <a:buChar char=""/>
              <a:tabLst>
                <a:tab pos="914400" algn="l"/>
              </a:tabLst>
            </a:pPr>
            <a:r>
              <a:rPr lang="en-US" sz="2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Advocate for policy change: Work with policymakers and educational stakeholders to advocate for assessment policies that prioritize meaningful learning experiences and minimize the negative impact of standardized testing on young children.</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1026" name="Picture 2" descr="3,000+ Board Meeting Stock Illustrations, Royalty-Free Vector Graphics &amp;  Clip Art - iStock | Business meeting, Board of directors, Boardroom meeti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56695" y="2897764"/>
            <a:ext cx="4342534" cy="2895023"/>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6738089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780184"/>
          </a:xfrm>
          <a:solidFill>
            <a:schemeClr val="accent6">
              <a:lumMod val="20000"/>
              <a:lumOff val="80000"/>
            </a:schemeClr>
          </a:solidFill>
        </p:spPr>
        <p:txBody>
          <a:bodyPr/>
          <a:lstStyle/>
          <a:p>
            <a:r>
              <a:rPr lang="en-US" dirty="0" smtClean="0"/>
              <a:t>                              </a:t>
            </a:r>
            <a:r>
              <a:rPr lang="en-US" b="1" dirty="0" smtClean="0"/>
              <a:t>Summary</a:t>
            </a:r>
            <a:endParaRPr lang="en-US" b="1" dirty="0"/>
          </a:p>
        </p:txBody>
      </p:sp>
      <p:sp>
        <p:nvSpPr>
          <p:cNvPr id="3" name="Rectangle 2"/>
          <p:cNvSpPr/>
          <p:nvPr/>
        </p:nvSpPr>
        <p:spPr>
          <a:xfrm>
            <a:off x="838199" y="1578145"/>
            <a:ext cx="10515601" cy="2053639"/>
          </a:xfrm>
          <a:prstGeom prst="rect">
            <a:avLst/>
          </a:prstGeom>
        </p:spPr>
        <p:txBody>
          <a:bodyPr wrap="square">
            <a:spAutoFit/>
          </a:bodyPr>
          <a:lstStyle/>
          <a:p>
            <a:pPr>
              <a:lnSpc>
                <a:spcPct val="107000"/>
              </a:lnSpc>
              <a:spcBef>
                <a:spcPts val="1500"/>
              </a:spcBef>
              <a:spcAft>
                <a:spcPts val="500"/>
              </a:spcAft>
            </a:pPr>
            <a:r>
              <a:rPr lang="en-US" sz="2000" dirty="0" smtClean="0">
                <a:solidFill>
                  <a:srgbClr val="000000"/>
                </a:solidFill>
                <a:latin typeface="Calibri" panose="020F0502020204030204" pitchFamily="34" charset="0"/>
                <a:ea typeface="Times New Roman" panose="02020603050405020304" pitchFamily="18" charset="0"/>
                <a:cs typeface="Calibri" panose="020F0502020204030204" pitchFamily="34" charset="0"/>
              </a:rPr>
              <a:t>Standardized </a:t>
            </a:r>
            <a:r>
              <a:rPr lang="en-US" sz="2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testing in early childhood education can play a role in assessing student progress and informing educational practices, but it also poses challenges related to curriculum planning, instruction, and the well-being of young learners. By implementing strategies such as holistic assessment, balanced curriculum planning, professional development for educators, and advocacy for policy change, stakeholders can work to mitigate the negative effects of standardized testing and promote the holistic development of young children.</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2563326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9940636" cy="974148"/>
          </a:xfrm>
          <a:ln>
            <a:solidFill>
              <a:schemeClr val="accent2"/>
            </a:solidFill>
          </a:ln>
        </p:spPr>
        <p:txBody>
          <a:bodyPr>
            <a:normAutofit/>
          </a:bodyPr>
          <a:lstStyle/>
          <a:p>
            <a:r>
              <a:rPr lang="en-US" sz="2400" b="1" dirty="0" smtClean="0">
                <a:solidFill>
                  <a:srgbClr val="FF0000"/>
                </a:solidFill>
              </a:rPr>
              <a:t>Question 1: </a:t>
            </a:r>
            <a:r>
              <a:rPr lang="en-US" sz="2400" b="1" dirty="0" smtClean="0"/>
              <a:t>Define formative assessment in the context of early childhood education and provide two examples of how it can be implemented effectively.</a:t>
            </a:r>
            <a:endParaRPr lang="en-US" sz="2400" b="1" dirty="0"/>
          </a:p>
        </p:txBody>
      </p:sp>
      <p:sp>
        <p:nvSpPr>
          <p:cNvPr id="3" name="Rectangle 2"/>
          <p:cNvSpPr/>
          <p:nvPr/>
        </p:nvSpPr>
        <p:spPr>
          <a:xfrm>
            <a:off x="838200" y="1850012"/>
            <a:ext cx="9940636" cy="3477875"/>
          </a:xfrm>
          <a:prstGeom prst="rect">
            <a:avLst/>
          </a:prstGeom>
        </p:spPr>
        <p:txBody>
          <a:bodyPr wrap="square">
            <a:spAutoFit/>
          </a:bodyPr>
          <a:lstStyle/>
          <a:p>
            <a:r>
              <a:rPr lang="en-US" sz="2000" b="1" dirty="0">
                <a:latin typeface="Times New Roman" panose="02020603050405020304" pitchFamily="18" charset="0"/>
                <a:ea typeface="Times New Roman" panose="02020603050405020304" pitchFamily="18" charset="0"/>
              </a:rPr>
              <a:t>Observational Assessments</a:t>
            </a:r>
            <a:r>
              <a:rPr lang="en-US" sz="2000" dirty="0">
                <a:latin typeface="Times New Roman" panose="02020603050405020304" pitchFamily="18" charset="0"/>
                <a:ea typeface="Times New Roman" panose="02020603050405020304" pitchFamily="18" charset="0"/>
              </a:rPr>
              <a:t>: Teachers can conduct regular observations of children during </a:t>
            </a:r>
            <a:endParaRPr lang="en-US" sz="2000" dirty="0" smtClean="0">
              <a:latin typeface="Times New Roman" panose="02020603050405020304" pitchFamily="18" charset="0"/>
              <a:ea typeface="Times New Roman" panose="02020603050405020304" pitchFamily="18" charset="0"/>
            </a:endParaRPr>
          </a:p>
          <a:p>
            <a:endParaRPr lang="en-US" sz="2000" dirty="0">
              <a:latin typeface="Times New Roman" panose="02020603050405020304" pitchFamily="18" charset="0"/>
              <a:ea typeface="Times New Roman" panose="02020603050405020304" pitchFamily="18" charset="0"/>
            </a:endParaRPr>
          </a:p>
          <a:p>
            <a:r>
              <a:rPr lang="en-US" sz="2000" dirty="0" smtClean="0">
                <a:latin typeface="Times New Roman" panose="02020603050405020304" pitchFamily="18" charset="0"/>
                <a:ea typeface="Times New Roman" panose="02020603050405020304" pitchFamily="18" charset="0"/>
              </a:rPr>
              <a:t>various activities</a:t>
            </a:r>
            <a:r>
              <a:rPr lang="en-US" sz="2000" dirty="0">
                <a:latin typeface="Times New Roman" panose="02020603050405020304" pitchFamily="18" charset="0"/>
                <a:ea typeface="Times New Roman" panose="02020603050405020304" pitchFamily="18" charset="0"/>
              </a:rPr>
              <a:t>, such as playtime, group activities, or individual tasks. By carefully </a:t>
            </a:r>
            <a:r>
              <a:rPr lang="en-US" sz="2000" dirty="0" smtClean="0">
                <a:latin typeface="Times New Roman" panose="02020603050405020304" pitchFamily="18" charset="0"/>
                <a:ea typeface="Times New Roman" panose="02020603050405020304" pitchFamily="18" charset="0"/>
              </a:rPr>
              <a:t>observing</a:t>
            </a:r>
          </a:p>
          <a:p>
            <a:endParaRPr lang="en-US" sz="2000" dirty="0">
              <a:latin typeface="Times New Roman" panose="02020603050405020304" pitchFamily="18" charset="0"/>
              <a:ea typeface="Times New Roman" panose="02020603050405020304" pitchFamily="18" charset="0"/>
            </a:endParaRPr>
          </a:p>
          <a:p>
            <a:r>
              <a:rPr lang="en-US" sz="2000" dirty="0" smtClean="0">
                <a:latin typeface="Times New Roman" panose="02020603050405020304" pitchFamily="18" charset="0"/>
                <a:ea typeface="Times New Roman" panose="02020603050405020304" pitchFamily="18" charset="0"/>
              </a:rPr>
              <a:t> </a:t>
            </a:r>
            <a:r>
              <a:rPr lang="en-US" sz="2000" dirty="0">
                <a:latin typeface="Times New Roman" panose="02020603050405020304" pitchFamily="18" charset="0"/>
                <a:ea typeface="Times New Roman" panose="02020603050405020304" pitchFamily="18" charset="0"/>
              </a:rPr>
              <a:t>children's </a:t>
            </a:r>
            <a:r>
              <a:rPr lang="en-US" sz="2000" dirty="0" smtClean="0">
                <a:latin typeface="Times New Roman" panose="02020603050405020304" pitchFamily="18" charset="0"/>
                <a:ea typeface="Times New Roman" panose="02020603050405020304" pitchFamily="18" charset="0"/>
              </a:rPr>
              <a:t>interactions</a:t>
            </a:r>
            <a:r>
              <a:rPr lang="en-US" sz="2000" dirty="0">
                <a:latin typeface="Times New Roman" panose="02020603050405020304" pitchFamily="18" charset="0"/>
                <a:ea typeface="Times New Roman" panose="02020603050405020304" pitchFamily="18" charset="0"/>
              </a:rPr>
              <a:t>, behaviors, and engagement levels, teachers can gather </a:t>
            </a:r>
            <a:r>
              <a:rPr lang="en-US" sz="2000" dirty="0" smtClean="0">
                <a:latin typeface="Times New Roman" panose="02020603050405020304" pitchFamily="18" charset="0"/>
                <a:ea typeface="Times New Roman" panose="02020603050405020304" pitchFamily="18" charset="0"/>
              </a:rPr>
              <a:t>valuable</a:t>
            </a:r>
          </a:p>
          <a:p>
            <a:endParaRPr lang="en-US" sz="2000" dirty="0">
              <a:latin typeface="Times New Roman" panose="02020603050405020304" pitchFamily="18" charset="0"/>
              <a:ea typeface="Times New Roman" panose="02020603050405020304" pitchFamily="18" charset="0"/>
            </a:endParaRPr>
          </a:p>
          <a:p>
            <a:r>
              <a:rPr lang="en-US" sz="2000" dirty="0" smtClean="0">
                <a:latin typeface="Times New Roman" panose="02020603050405020304" pitchFamily="18" charset="0"/>
                <a:ea typeface="Times New Roman" panose="02020603050405020304" pitchFamily="18" charset="0"/>
              </a:rPr>
              <a:t> </a:t>
            </a:r>
            <a:r>
              <a:rPr lang="en-US" sz="2000" dirty="0">
                <a:latin typeface="Times New Roman" panose="02020603050405020304" pitchFamily="18" charset="0"/>
                <a:ea typeface="Times New Roman" panose="02020603050405020304" pitchFamily="18" charset="0"/>
              </a:rPr>
              <a:t>information about their </a:t>
            </a:r>
            <a:r>
              <a:rPr lang="en-US" sz="2000" dirty="0" smtClean="0">
                <a:latin typeface="Times New Roman" panose="02020603050405020304" pitchFamily="18" charset="0"/>
                <a:ea typeface="Times New Roman" panose="02020603050405020304" pitchFamily="18" charset="0"/>
              </a:rPr>
              <a:t>developmental </a:t>
            </a:r>
            <a:r>
              <a:rPr lang="en-US" sz="2000" dirty="0">
                <a:latin typeface="Times New Roman" panose="02020603050405020304" pitchFamily="18" charset="0"/>
                <a:ea typeface="Times New Roman" panose="02020603050405020304" pitchFamily="18" charset="0"/>
              </a:rPr>
              <a:t>progress, interests, strengths, and areas for </a:t>
            </a:r>
            <a:endParaRPr lang="en-US" sz="2000" dirty="0" smtClean="0">
              <a:latin typeface="Times New Roman" panose="02020603050405020304" pitchFamily="18" charset="0"/>
              <a:ea typeface="Times New Roman" panose="02020603050405020304" pitchFamily="18" charset="0"/>
            </a:endParaRPr>
          </a:p>
          <a:p>
            <a:endParaRPr lang="en-US" sz="2000" dirty="0">
              <a:latin typeface="Times New Roman" panose="02020603050405020304" pitchFamily="18" charset="0"/>
              <a:ea typeface="Times New Roman" panose="02020603050405020304" pitchFamily="18" charset="0"/>
            </a:endParaRPr>
          </a:p>
          <a:p>
            <a:r>
              <a:rPr lang="en-US" sz="2000" dirty="0" smtClean="0">
                <a:latin typeface="Times New Roman" panose="02020603050405020304" pitchFamily="18" charset="0"/>
                <a:ea typeface="Times New Roman" panose="02020603050405020304" pitchFamily="18" charset="0"/>
              </a:rPr>
              <a:t>improvement</a:t>
            </a:r>
            <a:r>
              <a:rPr lang="en-US" sz="2000" dirty="0">
                <a:latin typeface="Times New Roman" panose="02020603050405020304" pitchFamily="18" charset="0"/>
                <a:ea typeface="Times New Roman" panose="02020603050405020304" pitchFamily="18" charset="0"/>
              </a:rPr>
              <a:t>. For example, a teacher might </a:t>
            </a:r>
            <a:r>
              <a:rPr lang="en-US" sz="2000" dirty="0" smtClean="0">
                <a:latin typeface="Times New Roman" panose="02020603050405020304" pitchFamily="18" charset="0"/>
                <a:ea typeface="Times New Roman" panose="02020603050405020304" pitchFamily="18" charset="0"/>
              </a:rPr>
              <a:t>observe </a:t>
            </a:r>
            <a:r>
              <a:rPr lang="en-US" sz="2000" dirty="0">
                <a:latin typeface="Times New Roman" panose="02020603050405020304" pitchFamily="18" charset="0"/>
                <a:ea typeface="Times New Roman" panose="02020603050405020304" pitchFamily="18" charset="0"/>
              </a:rPr>
              <a:t>how a child interacts with peers during </a:t>
            </a:r>
            <a:r>
              <a:rPr lang="en-US" sz="2000" dirty="0" smtClean="0">
                <a:latin typeface="Times New Roman" panose="02020603050405020304" pitchFamily="18" charset="0"/>
                <a:ea typeface="Times New Roman" panose="02020603050405020304" pitchFamily="18" charset="0"/>
              </a:rPr>
              <a:t>a</a:t>
            </a:r>
          </a:p>
          <a:p>
            <a:r>
              <a:rPr lang="en-US" sz="2000" dirty="0" smtClean="0">
                <a:latin typeface="Times New Roman" panose="02020603050405020304" pitchFamily="18" charset="0"/>
                <a:ea typeface="Times New Roman" panose="02020603050405020304" pitchFamily="18" charset="0"/>
              </a:rPr>
              <a:t> </a:t>
            </a:r>
          </a:p>
          <a:p>
            <a:r>
              <a:rPr lang="en-US" sz="2000" dirty="0" smtClean="0">
                <a:latin typeface="Times New Roman" panose="02020603050405020304" pitchFamily="18" charset="0"/>
                <a:ea typeface="Times New Roman" panose="02020603050405020304" pitchFamily="18" charset="0"/>
              </a:rPr>
              <a:t>collaborative </a:t>
            </a:r>
            <a:r>
              <a:rPr lang="en-US" sz="2000" dirty="0">
                <a:latin typeface="Times New Roman" panose="02020603050405020304" pitchFamily="18" charset="0"/>
                <a:ea typeface="Times New Roman" panose="02020603050405020304" pitchFamily="18" charset="0"/>
              </a:rPr>
              <a:t>art project to assess their social skills, </a:t>
            </a:r>
            <a:r>
              <a:rPr lang="en-US" sz="2000" dirty="0" smtClean="0">
                <a:latin typeface="Times New Roman" panose="02020603050405020304" pitchFamily="18" charset="0"/>
                <a:ea typeface="Times New Roman" panose="02020603050405020304" pitchFamily="18" charset="0"/>
              </a:rPr>
              <a:t>communication </a:t>
            </a:r>
            <a:r>
              <a:rPr lang="en-US" sz="2000" dirty="0">
                <a:latin typeface="Times New Roman" panose="02020603050405020304" pitchFamily="18" charset="0"/>
                <a:ea typeface="Times New Roman" panose="02020603050405020304" pitchFamily="18" charset="0"/>
              </a:rPr>
              <a:t>abilities, and </a:t>
            </a:r>
            <a:r>
              <a:rPr lang="en-US" sz="2000" dirty="0" smtClean="0">
                <a:latin typeface="Times New Roman" panose="02020603050405020304" pitchFamily="18" charset="0"/>
                <a:ea typeface="Times New Roman" panose="02020603050405020304" pitchFamily="18" charset="0"/>
              </a:rPr>
              <a:t>creativity.</a:t>
            </a:r>
            <a:endParaRPr lang="en-US" sz="2000" dirty="0"/>
          </a:p>
        </p:txBody>
      </p:sp>
    </p:spTree>
    <p:extLst>
      <p:ext uri="{BB962C8B-B14F-4D97-AF65-F5344CB8AC3E}">
        <p14:creationId xmlns:p14="http://schemas.microsoft.com/office/powerpoint/2010/main" val="2409311444"/>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734002"/>
          </a:xfrm>
          <a:solidFill>
            <a:schemeClr val="accent6">
              <a:lumMod val="20000"/>
              <a:lumOff val="80000"/>
            </a:schemeClr>
          </a:solidFill>
        </p:spPr>
        <p:txBody>
          <a:bodyPr/>
          <a:lstStyle/>
          <a:p>
            <a:r>
              <a:rPr lang="en-US" dirty="0" smtClean="0"/>
              <a:t>                               </a:t>
            </a:r>
            <a:r>
              <a:rPr lang="en-US" b="1" dirty="0" smtClean="0"/>
              <a:t>Conclusion</a:t>
            </a:r>
            <a:endParaRPr lang="en-US" b="1" dirty="0"/>
          </a:p>
        </p:txBody>
      </p:sp>
      <p:sp>
        <p:nvSpPr>
          <p:cNvPr id="3" name="Rectangle 2"/>
          <p:cNvSpPr/>
          <p:nvPr/>
        </p:nvSpPr>
        <p:spPr>
          <a:xfrm>
            <a:off x="838200" y="1503858"/>
            <a:ext cx="10515600" cy="3426323"/>
          </a:xfrm>
          <a:prstGeom prst="rect">
            <a:avLst/>
          </a:prstGeom>
        </p:spPr>
        <p:txBody>
          <a:bodyPr wrap="square">
            <a:spAutoFit/>
          </a:bodyPr>
          <a:lstStyle/>
          <a:p>
            <a:pPr>
              <a:lnSpc>
                <a:spcPct val="107000"/>
              </a:lnSpc>
              <a:spcAft>
                <a:spcPts val="1500"/>
              </a:spcAft>
            </a:pPr>
            <a:r>
              <a:rPr lang="en-US" sz="2000" dirty="0" smtClean="0">
                <a:solidFill>
                  <a:srgbClr val="000000"/>
                </a:solidFill>
                <a:latin typeface="Calibri" panose="020F0502020204030204" pitchFamily="34" charset="0"/>
                <a:ea typeface="Times New Roman" panose="02020603050405020304" pitchFamily="18" charset="0"/>
                <a:cs typeface="Calibri" panose="020F0502020204030204" pitchFamily="34" charset="0"/>
              </a:rPr>
              <a:t>In concluding, standardized </a:t>
            </a:r>
            <a:r>
              <a:rPr lang="en-US" sz="2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testing in early childhood education is a topic of debate among theorists and educators. While some argue that it provides valuable insights into children's academic progress and can inform instruction, others raise concerns about its potential negative implications for curriculum planning, instruction, and young children's development.</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1500"/>
              </a:spcBef>
              <a:spcAft>
                <a:spcPts val="1500"/>
              </a:spcAft>
            </a:pPr>
            <a:r>
              <a:rPr lang="en-US" sz="2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Critics argue that standardized testing may lead to a narrowing of the curriculum, as teachers may feel pressured to focus solely on tested subjects at the expense of other important areas such as social-emotional development, creativity, and critical thinking skills. Additionally, young children may experience stress and anxiety from testing situations, which can be detrimental to their overall well-being and motivation to learn.</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93862903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770948"/>
          </a:xfrm>
          <a:solidFill>
            <a:schemeClr val="accent6">
              <a:lumMod val="20000"/>
              <a:lumOff val="80000"/>
            </a:schemeClr>
          </a:solidFill>
        </p:spPr>
        <p:txBody>
          <a:bodyPr/>
          <a:lstStyle/>
          <a:p>
            <a:r>
              <a:rPr lang="en-US" dirty="0" smtClean="0"/>
              <a:t>                              </a:t>
            </a:r>
            <a:r>
              <a:rPr lang="en-US" b="1" dirty="0" smtClean="0"/>
              <a:t>Bibliography</a:t>
            </a:r>
            <a:endParaRPr lang="en-US" b="1" dirty="0"/>
          </a:p>
        </p:txBody>
      </p:sp>
      <p:sp>
        <p:nvSpPr>
          <p:cNvPr id="3" name="Rectangle 2"/>
          <p:cNvSpPr/>
          <p:nvPr/>
        </p:nvSpPr>
        <p:spPr>
          <a:xfrm>
            <a:off x="838200" y="1562471"/>
            <a:ext cx="10448636" cy="407035"/>
          </a:xfrm>
          <a:prstGeom prst="rect">
            <a:avLst/>
          </a:prstGeom>
        </p:spPr>
        <p:txBody>
          <a:bodyPr wrap="square">
            <a:spAutoFit/>
          </a:bodyPr>
          <a:lstStyle/>
          <a:p>
            <a:pPr marL="342900" marR="0" lvl="0" indent="-342900">
              <a:lnSpc>
                <a:spcPct val="107000"/>
              </a:lnSpc>
              <a:spcBef>
                <a:spcPts val="0"/>
              </a:spcBef>
              <a:spcAft>
                <a:spcPts val="0"/>
              </a:spcAft>
              <a:tabLst>
                <a:tab pos="457200" algn="l"/>
              </a:tabLst>
            </a:pPr>
            <a:r>
              <a:rPr lang="en-US" sz="2000"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Meisels</a:t>
            </a:r>
            <a:r>
              <a:rPr lang="en-US" sz="2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 S. J. (Ed.). (2013). </a:t>
            </a:r>
            <a:r>
              <a:rPr lang="en-US" sz="20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Assessment in Early Childhood Education</a:t>
            </a:r>
            <a:r>
              <a:rPr lang="en-US" sz="2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 Routledge.</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Rectangle 3"/>
          <p:cNvSpPr/>
          <p:nvPr/>
        </p:nvSpPr>
        <p:spPr>
          <a:xfrm>
            <a:off x="805871" y="2624749"/>
            <a:ext cx="9931400" cy="1080296"/>
          </a:xfrm>
          <a:prstGeom prst="rect">
            <a:avLst/>
          </a:prstGeom>
        </p:spPr>
        <p:txBody>
          <a:bodyPr wrap="square">
            <a:spAutoFit/>
          </a:bodyPr>
          <a:lstStyle/>
          <a:p>
            <a:pPr marL="342900" marR="0" lvl="0" indent="-342900">
              <a:lnSpc>
                <a:spcPct val="107000"/>
              </a:lnSpc>
              <a:spcBef>
                <a:spcPts val="0"/>
              </a:spcBef>
              <a:spcAft>
                <a:spcPts val="0"/>
              </a:spcAft>
              <a:tabLst>
                <a:tab pos="457200" algn="l"/>
              </a:tabLst>
            </a:pPr>
            <a:r>
              <a:rPr lang="en-US" sz="2000"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Copple</a:t>
            </a:r>
            <a:r>
              <a:rPr lang="en-US" sz="2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 C., &amp; </a:t>
            </a:r>
            <a:r>
              <a:rPr lang="en-US" sz="2000"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Bredekamp</a:t>
            </a:r>
            <a:r>
              <a:rPr lang="en-US" sz="2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 S. (2009). </a:t>
            </a:r>
            <a:r>
              <a:rPr lang="en-US" sz="20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Developmentally Appropriate Practice in Early Childhood Programs Serving Children from Birth through Age 8</a:t>
            </a:r>
            <a:r>
              <a:rPr lang="en-US" sz="2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 National Association for the Education of Young Children (NAEYC).</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Rectangle 4"/>
          <p:cNvSpPr/>
          <p:nvPr/>
        </p:nvSpPr>
        <p:spPr>
          <a:xfrm>
            <a:off x="838199" y="4360289"/>
            <a:ext cx="9866745" cy="1080296"/>
          </a:xfrm>
          <a:prstGeom prst="rect">
            <a:avLst/>
          </a:prstGeom>
        </p:spPr>
        <p:txBody>
          <a:bodyPr wrap="square">
            <a:spAutoFit/>
          </a:bodyPr>
          <a:lstStyle/>
          <a:p>
            <a:pPr marL="342900" marR="0" lvl="0" indent="-342900">
              <a:lnSpc>
                <a:spcPct val="107000"/>
              </a:lnSpc>
              <a:spcBef>
                <a:spcPts val="0"/>
              </a:spcBef>
              <a:spcAft>
                <a:spcPts val="0"/>
              </a:spcAft>
              <a:tabLst>
                <a:tab pos="457200" algn="l"/>
              </a:tabLst>
            </a:pPr>
            <a:r>
              <a:rPr lang="en-US" sz="2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Sylva, K., </a:t>
            </a:r>
            <a:r>
              <a:rPr lang="en-US" sz="2000"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Melhuish</a:t>
            </a:r>
            <a:r>
              <a:rPr lang="en-US" sz="2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 E., Sammons, P., </a:t>
            </a:r>
            <a:r>
              <a:rPr lang="en-US" sz="2000"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Siraj</a:t>
            </a:r>
            <a:r>
              <a:rPr lang="en-US" sz="2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-Blatchford, I., &amp; Taggart, B. (2010). </a:t>
            </a:r>
            <a:r>
              <a:rPr lang="en-US" sz="20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Early Childhood Matters: Evidence from the Effective Pre-school and Primary Education Project</a:t>
            </a:r>
            <a:r>
              <a:rPr lang="en-US" sz="2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 Routledge.</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1454218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Animation Of Clapping Hands With Sound - ClipArt Bes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20327851">
            <a:off x="2141396" y="1609581"/>
            <a:ext cx="4222460" cy="3162771"/>
          </a:xfrm>
          <a:prstGeom prst="rect">
            <a:avLst/>
          </a:prstGeom>
          <a:noFill/>
          <a:ln>
            <a:solidFill>
              <a:schemeClr val="accent1"/>
            </a:solidFill>
          </a:ln>
          <a:scene3d>
            <a:camera prst="orthographicFront"/>
            <a:lightRig rig="threePt" dir="t"/>
          </a:scene3d>
          <a:sp3d>
            <a:bevelT w="165100" prst="coolSlant"/>
          </a:sp3d>
          <a:extLst>
            <a:ext uri="{909E8E84-426E-40DD-AFC4-6F175D3DCCD1}">
              <a14:hiddenFill xmlns:a14="http://schemas.microsoft.com/office/drawing/2010/main">
                <a:solidFill>
                  <a:srgbClr val="FFFFFF"/>
                </a:solidFill>
              </a14:hiddenFill>
            </a:ext>
          </a:extLst>
        </p:spPr>
      </p:pic>
      <p:sp>
        <p:nvSpPr>
          <p:cNvPr id="3" name="Rectangle 2"/>
          <p:cNvSpPr/>
          <p:nvPr/>
        </p:nvSpPr>
        <p:spPr>
          <a:xfrm>
            <a:off x="4497895" y="3859204"/>
            <a:ext cx="5856283" cy="1569660"/>
          </a:xfrm>
          <a:prstGeom prst="rect">
            <a:avLst/>
          </a:prstGeom>
          <a:noFill/>
        </p:spPr>
        <p:txBody>
          <a:bodyPr wrap="none" lIns="91440" tIns="45720" rIns="91440" bIns="45720">
            <a:spAutoFit/>
          </a:bodyPr>
          <a:lstStyle/>
          <a:p>
            <a:pPr algn="ctr"/>
            <a:r>
              <a:rPr lang="en-US" sz="9600" b="1" dirty="0" smtClean="0">
                <a:ln w="6600">
                  <a:solidFill>
                    <a:schemeClr val="accent2"/>
                  </a:solidFill>
                  <a:prstDash val="solid"/>
                </a:ln>
                <a:solidFill>
                  <a:srgbClr val="FFFFFF"/>
                </a:solidFill>
                <a:effectLst>
                  <a:outerShdw dist="38100" dir="2700000" algn="tl" rotWithShape="0">
                    <a:schemeClr val="accent2"/>
                  </a:outerShdw>
                </a:effectLst>
              </a:rPr>
              <a:t>Thank You!</a:t>
            </a:r>
            <a:endParaRPr lang="en-US" sz="9600" b="1" cap="none" spc="0" dirty="0">
              <a:ln w="6600">
                <a:solidFill>
                  <a:schemeClr val="accent2"/>
                </a:solidFill>
                <a:prstDash val="solid"/>
              </a:ln>
              <a:solidFill>
                <a:srgbClr val="FFFFFF"/>
              </a:solidFill>
              <a:effectLst>
                <a:outerShdw dist="38100" dir="2700000" algn="tl" rotWithShape="0">
                  <a:schemeClr val="accent2"/>
                </a:outerShdw>
              </a:effectLst>
            </a:endParaRPr>
          </a:p>
        </p:txBody>
      </p:sp>
    </p:spTree>
    <p:extLst>
      <p:ext uri="{BB962C8B-B14F-4D97-AF65-F5344CB8AC3E}">
        <p14:creationId xmlns:p14="http://schemas.microsoft.com/office/powerpoint/2010/main" val="10758133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49742" y="1000986"/>
            <a:ext cx="9836727" cy="2862322"/>
          </a:xfrm>
          <a:prstGeom prst="rect">
            <a:avLst/>
          </a:prstGeom>
        </p:spPr>
        <p:txBody>
          <a:bodyPr wrap="square">
            <a:spAutoFit/>
          </a:bodyPr>
          <a:lstStyle/>
          <a:p>
            <a:r>
              <a:rPr lang="en-US" sz="2000" dirty="0" smtClean="0"/>
              <a:t> The </a:t>
            </a:r>
            <a:r>
              <a:rPr lang="en-US" sz="2000" dirty="0"/>
              <a:t>understanding of young children’s relationships with each other is also key in </a:t>
            </a:r>
            <a:r>
              <a:rPr lang="en-US" sz="2000" dirty="0" smtClean="0"/>
              <a:t>recognizing</a:t>
            </a:r>
          </a:p>
          <a:p>
            <a:endParaRPr lang="en-US" sz="2000" dirty="0"/>
          </a:p>
          <a:p>
            <a:r>
              <a:rPr lang="en-US" sz="2000" dirty="0" smtClean="0"/>
              <a:t> and </a:t>
            </a:r>
            <a:r>
              <a:rPr lang="en-US" sz="2000" dirty="0"/>
              <a:t>assessing early learning. For instance, young children (aged 14- to 30-months) have </a:t>
            </a:r>
            <a:r>
              <a:rPr lang="en-US" sz="2000" dirty="0" smtClean="0"/>
              <a:t>been</a:t>
            </a:r>
          </a:p>
          <a:p>
            <a:endParaRPr lang="en-US" sz="2000" dirty="0"/>
          </a:p>
          <a:p>
            <a:r>
              <a:rPr lang="en-US" sz="2000" dirty="0" smtClean="0"/>
              <a:t> </a:t>
            </a:r>
            <a:r>
              <a:rPr lang="en-US" sz="2000" dirty="0"/>
              <a:t>seen </a:t>
            </a:r>
            <a:r>
              <a:rPr lang="en-US" sz="2000" dirty="0" smtClean="0"/>
              <a:t>to develop </a:t>
            </a:r>
            <a:r>
              <a:rPr lang="en-US" sz="2000" dirty="0"/>
              <a:t>communication with other children, and vary their imitations of other </a:t>
            </a:r>
            <a:endParaRPr lang="en-US" sz="2000" dirty="0" smtClean="0"/>
          </a:p>
          <a:p>
            <a:endParaRPr lang="en-US" sz="2000" dirty="0"/>
          </a:p>
          <a:p>
            <a:r>
              <a:rPr lang="en-US" sz="2000" dirty="0" smtClean="0"/>
              <a:t>children’s behaviors</a:t>
            </a:r>
            <a:r>
              <a:rPr lang="en-US" sz="2000" dirty="0"/>
              <a:t>, thus demonstrating collaboration and agency (</a:t>
            </a:r>
            <a:r>
              <a:rPr lang="en-US" sz="2000" dirty="0" err="1"/>
              <a:t>Lindahl</a:t>
            </a:r>
            <a:r>
              <a:rPr lang="en-US" sz="2000" dirty="0"/>
              <a:t> and </a:t>
            </a:r>
            <a:r>
              <a:rPr lang="en-US" sz="2000" dirty="0" err="1" smtClean="0"/>
              <a:t>Pramling</a:t>
            </a:r>
            <a:endParaRPr lang="en-US" sz="2000" dirty="0" smtClean="0"/>
          </a:p>
          <a:p>
            <a:endParaRPr lang="en-US" sz="2000" dirty="0"/>
          </a:p>
          <a:p>
            <a:r>
              <a:rPr lang="en-US" sz="2000" dirty="0" smtClean="0"/>
              <a:t> </a:t>
            </a:r>
            <a:r>
              <a:rPr lang="en-US" sz="2000" dirty="0"/>
              <a:t>Samuelsson 2002).</a:t>
            </a:r>
          </a:p>
        </p:txBody>
      </p:sp>
      <p:sp>
        <p:nvSpPr>
          <p:cNvPr id="4" name="Rectangle 3"/>
          <p:cNvSpPr/>
          <p:nvPr/>
        </p:nvSpPr>
        <p:spPr>
          <a:xfrm>
            <a:off x="914399" y="4168108"/>
            <a:ext cx="9772070" cy="1631216"/>
          </a:xfrm>
          <a:prstGeom prst="rect">
            <a:avLst/>
          </a:prstGeom>
        </p:spPr>
        <p:txBody>
          <a:bodyPr wrap="square">
            <a:spAutoFit/>
          </a:bodyPr>
          <a:lstStyle/>
          <a:p>
            <a:r>
              <a:rPr lang="en-US" sz="2000" dirty="0"/>
              <a:t>The desire to develop a new means of assessing the cognitive abilities of pre-school </a:t>
            </a:r>
            <a:r>
              <a:rPr lang="en-US" sz="2000" dirty="0" smtClean="0"/>
              <a:t>children</a:t>
            </a:r>
          </a:p>
          <a:p>
            <a:endParaRPr lang="en-US" sz="2000" dirty="0"/>
          </a:p>
          <a:p>
            <a:r>
              <a:rPr lang="en-US" sz="2000" dirty="0" smtClean="0"/>
              <a:t>provided </a:t>
            </a:r>
            <a:r>
              <a:rPr lang="en-US" sz="2000" dirty="0"/>
              <a:t>the impetus for Project Spectrum, a research and development project based </a:t>
            </a:r>
            <a:r>
              <a:rPr lang="en-US" sz="2000" dirty="0" smtClean="0"/>
              <a:t>on</a:t>
            </a:r>
          </a:p>
          <a:p>
            <a:endParaRPr lang="en-US" sz="2000" dirty="0"/>
          </a:p>
          <a:p>
            <a:r>
              <a:rPr lang="en-US" sz="2000" dirty="0" smtClean="0"/>
              <a:t>the </a:t>
            </a:r>
            <a:r>
              <a:rPr lang="en-US" sz="2000" dirty="0"/>
              <a:t>theories of Gardner (1993) and Feldman (1994).</a:t>
            </a:r>
          </a:p>
        </p:txBody>
      </p:sp>
    </p:spTree>
    <p:extLst>
      <p:ext uri="{BB962C8B-B14F-4D97-AF65-F5344CB8AC3E}">
        <p14:creationId xmlns:p14="http://schemas.microsoft.com/office/powerpoint/2010/main" val="27965660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43708" y="815861"/>
            <a:ext cx="10326255" cy="5324535"/>
          </a:xfrm>
          <a:prstGeom prst="rect">
            <a:avLst/>
          </a:prstGeom>
        </p:spPr>
        <p:txBody>
          <a:bodyPr wrap="square">
            <a:spAutoFit/>
          </a:bodyPr>
          <a:lstStyle/>
          <a:p>
            <a:r>
              <a:rPr lang="en-US" sz="2000" dirty="0" smtClean="0"/>
              <a:t>Assessing cognitive abilities: Both </a:t>
            </a:r>
            <a:r>
              <a:rPr lang="en-US" sz="2000" dirty="0"/>
              <a:t>theories </a:t>
            </a:r>
            <a:r>
              <a:rPr lang="en-US" sz="2000" dirty="0" smtClean="0"/>
              <a:t>emphasize </a:t>
            </a:r>
            <a:r>
              <a:rPr lang="en-US" sz="2000" dirty="0"/>
              <a:t>a broader view of human cognition than </a:t>
            </a:r>
            <a:endParaRPr lang="en-US" sz="2000" dirty="0" smtClean="0"/>
          </a:p>
          <a:p>
            <a:endParaRPr lang="en-US" sz="2000" dirty="0"/>
          </a:p>
          <a:p>
            <a:r>
              <a:rPr lang="en-US" sz="2000" dirty="0" smtClean="0"/>
              <a:t>that </a:t>
            </a:r>
            <a:r>
              <a:rPr lang="en-US" sz="2000" dirty="0"/>
              <a:t>offered by previous </a:t>
            </a:r>
            <a:r>
              <a:rPr lang="en-US" sz="2000" dirty="0" smtClean="0"/>
              <a:t>theories</a:t>
            </a:r>
            <a:r>
              <a:rPr lang="en-US" sz="2000" dirty="0"/>
              <a:t>. </a:t>
            </a:r>
            <a:r>
              <a:rPr lang="en-US" sz="2000" dirty="0" err="1" smtClean="0"/>
              <a:t>Krechevsky</a:t>
            </a:r>
            <a:r>
              <a:rPr lang="en-US" sz="2000" dirty="0" smtClean="0"/>
              <a:t> </a:t>
            </a:r>
            <a:r>
              <a:rPr lang="en-US" sz="2000" dirty="0"/>
              <a:t>describes how Gardner’s theory </a:t>
            </a:r>
            <a:r>
              <a:rPr lang="en-US" sz="2000" dirty="0" err="1"/>
              <a:t>emphasises</a:t>
            </a:r>
            <a:r>
              <a:rPr lang="en-US" sz="2000" dirty="0"/>
              <a:t> a wide </a:t>
            </a:r>
            <a:endParaRPr lang="en-US" sz="2000" dirty="0" smtClean="0"/>
          </a:p>
          <a:p>
            <a:endParaRPr lang="en-US" sz="2000" dirty="0"/>
          </a:p>
          <a:p>
            <a:r>
              <a:rPr lang="en-US" sz="2000" dirty="0" smtClean="0"/>
              <a:t>range </a:t>
            </a:r>
            <a:r>
              <a:rPr lang="en-US" sz="2000" dirty="0"/>
              <a:t>of </a:t>
            </a:r>
            <a:r>
              <a:rPr lang="en-US" sz="2000" dirty="0" smtClean="0"/>
              <a:t>intelligences which </a:t>
            </a:r>
            <a:r>
              <a:rPr lang="en-US" sz="2000" dirty="0"/>
              <a:t>had not been not previously identified or documented in assessing </a:t>
            </a:r>
            <a:endParaRPr lang="en-US" sz="2000" dirty="0" smtClean="0"/>
          </a:p>
          <a:p>
            <a:endParaRPr lang="en-US" sz="2000" dirty="0"/>
          </a:p>
          <a:p>
            <a:r>
              <a:rPr lang="en-US" sz="2000" dirty="0" smtClean="0"/>
              <a:t>early </a:t>
            </a:r>
            <a:r>
              <a:rPr lang="en-US" sz="2000" dirty="0"/>
              <a:t>learning, while </a:t>
            </a:r>
            <a:r>
              <a:rPr lang="en-US" sz="2000" dirty="0" smtClean="0"/>
              <a:t>Feldman </a:t>
            </a:r>
            <a:r>
              <a:rPr lang="en-US" sz="2000" dirty="0"/>
              <a:t>articulated a theory of universal and non-universal domains of </a:t>
            </a:r>
            <a:r>
              <a:rPr lang="en-US" sz="2000" dirty="0" smtClean="0"/>
              <a:t>    </a:t>
            </a:r>
          </a:p>
          <a:p>
            <a:endParaRPr lang="en-US" sz="2000" dirty="0"/>
          </a:p>
          <a:p>
            <a:r>
              <a:rPr lang="en-US" sz="2000" dirty="0" smtClean="0"/>
              <a:t>development</a:t>
            </a:r>
            <a:r>
              <a:rPr lang="en-US" sz="2000" dirty="0"/>
              <a:t>. During </a:t>
            </a:r>
            <a:r>
              <a:rPr lang="en-US" sz="2000" dirty="0" smtClean="0"/>
              <a:t>the course </a:t>
            </a:r>
            <a:r>
              <a:rPr lang="en-US" sz="2000" dirty="0"/>
              <a:t>of the project, curriculum and assessment materials were </a:t>
            </a:r>
            <a:endParaRPr lang="en-US" sz="2000" dirty="0" smtClean="0"/>
          </a:p>
          <a:p>
            <a:endParaRPr lang="en-US" sz="2000" dirty="0"/>
          </a:p>
          <a:p>
            <a:r>
              <a:rPr lang="en-US" sz="2000" dirty="0" smtClean="0"/>
              <a:t>devised</a:t>
            </a:r>
            <a:r>
              <a:rPr lang="en-US" sz="2000" dirty="0"/>
              <a:t>, and these ‘tapped a </a:t>
            </a:r>
            <a:r>
              <a:rPr lang="en-US" sz="2000" dirty="0" smtClean="0"/>
              <a:t>wider </a:t>
            </a:r>
            <a:r>
              <a:rPr lang="en-US" sz="2000" dirty="0"/>
              <a:t>range of cognitive and stylistic strengths than typically had </a:t>
            </a:r>
            <a:endParaRPr lang="en-US" sz="2000" dirty="0" smtClean="0"/>
          </a:p>
          <a:p>
            <a:endParaRPr lang="en-US" sz="2000" dirty="0"/>
          </a:p>
          <a:p>
            <a:r>
              <a:rPr lang="en-US" sz="2000" dirty="0" smtClean="0"/>
              <a:t>been </a:t>
            </a:r>
            <a:r>
              <a:rPr lang="en-US" sz="2000" dirty="0"/>
              <a:t>addressed in early </a:t>
            </a:r>
            <a:r>
              <a:rPr lang="en-US" sz="2000" dirty="0" smtClean="0"/>
              <a:t>childhood </a:t>
            </a:r>
            <a:r>
              <a:rPr lang="en-US" sz="2000" dirty="0" err="1"/>
              <a:t>programmes’</a:t>
            </a:r>
            <a:r>
              <a:rPr lang="en-US" sz="2000" dirty="0"/>
              <a:t> (</a:t>
            </a:r>
            <a:r>
              <a:rPr lang="en-US" sz="2000" dirty="0" err="1"/>
              <a:t>Krechevsky</a:t>
            </a:r>
            <a:r>
              <a:rPr lang="en-US" sz="2000" dirty="0"/>
              <a:t> 1998, 1). Gardner (1999) describes </a:t>
            </a:r>
            <a:endParaRPr lang="en-US" sz="2000" dirty="0" smtClean="0"/>
          </a:p>
          <a:p>
            <a:endParaRPr lang="en-US" sz="2000" dirty="0"/>
          </a:p>
          <a:p>
            <a:r>
              <a:rPr lang="en-US" sz="2000" dirty="0" smtClean="0"/>
              <a:t>how </a:t>
            </a:r>
            <a:r>
              <a:rPr lang="en-US" sz="2000" dirty="0"/>
              <a:t>children are </a:t>
            </a:r>
            <a:r>
              <a:rPr lang="en-US" sz="2000" dirty="0" smtClean="0"/>
              <a:t>surveyed in a</a:t>
            </a:r>
          </a:p>
          <a:p>
            <a:endParaRPr lang="en-US" sz="2000" dirty="0"/>
          </a:p>
          <a:p>
            <a:endParaRPr lang="en-US" sz="2000" dirty="0"/>
          </a:p>
        </p:txBody>
      </p:sp>
      <p:sp>
        <p:nvSpPr>
          <p:cNvPr id="3" name="Rectangle 2"/>
          <p:cNvSpPr/>
          <p:nvPr/>
        </p:nvSpPr>
        <p:spPr>
          <a:xfrm>
            <a:off x="4355866" y="5091653"/>
            <a:ext cx="7171116" cy="707886"/>
          </a:xfrm>
          <a:prstGeom prst="rect">
            <a:avLst/>
          </a:prstGeom>
        </p:spPr>
        <p:txBody>
          <a:bodyPr wrap="square">
            <a:spAutoFit/>
          </a:bodyPr>
          <a:lstStyle/>
          <a:p>
            <a:r>
              <a:rPr lang="en-US" sz="2000" dirty="0"/>
              <a:t>variety of intellectual domains (movement, language, mathematics, </a:t>
            </a:r>
            <a:endParaRPr lang="en-US" sz="2000" dirty="0" smtClean="0"/>
          </a:p>
          <a:p>
            <a:r>
              <a:rPr lang="en-US" sz="2000" dirty="0" smtClean="0"/>
              <a:t>science</a:t>
            </a:r>
            <a:r>
              <a:rPr lang="en-US" sz="2000" dirty="0"/>
              <a:t>, social,</a:t>
            </a:r>
          </a:p>
        </p:txBody>
      </p:sp>
      <p:sp>
        <p:nvSpPr>
          <p:cNvPr id="4" name="Rectangle 3"/>
          <p:cNvSpPr/>
          <p:nvPr/>
        </p:nvSpPr>
        <p:spPr>
          <a:xfrm>
            <a:off x="6018411" y="5445596"/>
            <a:ext cx="2172390" cy="369332"/>
          </a:xfrm>
          <a:prstGeom prst="rect">
            <a:avLst/>
          </a:prstGeom>
        </p:spPr>
        <p:txBody>
          <a:bodyPr wrap="none">
            <a:spAutoFit/>
          </a:bodyPr>
          <a:lstStyle/>
          <a:p>
            <a:r>
              <a:rPr lang="en-US" dirty="0"/>
              <a:t>visual art and music).</a:t>
            </a:r>
          </a:p>
        </p:txBody>
      </p:sp>
    </p:spTree>
    <p:extLst>
      <p:ext uri="{BB962C8B-B14F-4D97-AF65-F5344CB8AC3E}">
        <p14:creationId xmlns:p14="http://schemas.microsoft.com/office/powerpoint/2010/main" val="41434914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73019" y="704748"/>
            <a:ext cx="10178472" cy="2862322"/>
          </a:xfrm>
          <a:prstGeom prst="rect">
            <a:avLst/>
          </a:prstGeom>
        </p:spPr>
        <p:txBody>
          <a:bodyPr wrap="square">
            <a:spAutoFit/>
          </a:bodyPr>
          <a:lstStyle/>
          <a:p>
            <a:r>
              <a:rPr lang="en-US" sz="2000" dirty="0" smtClean="0"/>
              <a:t> </a:t>
            </a:r>
            <a:r>
              <a:rPr lang="en-US" sz="2000" dirty="0"/>
              <a:t>Specific tasks and measures that are engaging to children, for example </a:t>
            </a:r>
            <a:r>
              <a:rPr lang="en-US" sz="2000" dirty="0" smtClean="0"/>
              <a:t>mathematical</a:t>
            </a:r>
          </a:p>
          <a:p>
            <a:endParaRPr lang="en-US" sz="2000" dirty="0"/>
          </a:p>
          <a:p>
            <a:r>
              <a:rPr lang="en-US" sz="2000" dirty="0" smtClean="0"/>
              <a:t> </a:t>
            </a:r>
            <a:r>
              <a:rPr lang="en-US" sz="2000" dirty="0"/>
              <a:t>games in the case of mathematics, are introduced in the course of natural classroom </a:t>
            </a:r>
            <a:r>
              <a:rPr lang="en-US" sz="2000" dirty="0" smtClean="0"/>
              <a:t>activity</a:t>
            </a:r>
          </a:p>
          <a:p>
            <a:endParaRPr lang="en-US" sz="2000" dirty="0"/>
          </a:p>
          <a:p>
            <a:r>
              <a:rPr lang="en-US" sz="2000" dirty="0" smtClean="0"/>
              <a:t> </a:t>
            </a:r>
            <a:r>
              <a:rPr lang="en-US" sz="2000" dirty="0"/>
              <a:t>and children are assessed using these. Observations of children in potentially </a:t>
            </a:r>
            <a:r>
              <a:rPr lang="en-US" sz="2000" dirty="0" smtClean="0"/>
              <a:t>challenging</a:t>
            </a:r>
          </a:p>
          <a:p>
            <a:endParaRPr lang="en-US" sz="2000" dirty="0"/>
          </a:p>
          <a:p>
            <a:r>
              <a:rPr lang="en-US" sz="2000" dirty="0" smtClean="0"/>
              <a:t> </a:t>
            </a:r>
            <a:r>
              <a:rPr lang="en-US" sz="2000" dirty="0"/>
              <a:t>situations that arise in the ordinary course of events (for example, an argument with </a:t>
            </a:r>
            <a:r>
              <a:rPr lang="en-US" sz="2000" dirty="0" smtClean="0"/>
              <a:t>another</a:t>
            </a:r>
          </a:p>
          <a:p>
            <a:endParaRPr lang="en-US" sz="2000" dirty="0"/>
          </a:p>
          <a:p>
            <a:r>
              <a:rPr lang="en-US" sz="2000" dirty="0" smtClean="0"/>
              <a:t> </a:t>
            </a:r>
            <a:r>
              <a:rPr lang="en-US" sz="2000" dirty="0"/>
              <a:t>child) are also regarded as appropriate in assessing certain areas of development. </a:t>
            </a:r>
          </a:p>
        </p:txBody>
      </p:sp>
      <p:pic>
        <p:nvPicPr>
          <p:cNvPr id="3" name="Picture 2" descr="Teacher Olive"/>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184073" y="3728489"/>
            <a:ext cx="2475345" cy="2053474"/>
          </a:xfrm>
          <a:prstGeom prst="rect">
            <a:avLst/>
          </a:prstGeom>
          <a:noFill/>
          <a:ln>
            <a:noFill/>
          </a:ln>
          <a:effectLst>
            <a:reflection blurRad="6350" stA="52000" endA="300" endPos="35000" dir="5400000" sy="-100000" algn="bl" rotWithShape="0"/>
          </a:effectLst>
          <a:scene3d>
            <a:camera prst="isometricOffAxis2Left"/>
            <a:lightRig rig="threePt" dir="t"/>
          </a:scene3d>
        </p:spPr>
      </p:pic>
    </p:spTree>
    <p:extLst>
      <p:ext uri="{BB962C8B-B14F-4D97-AF65-F5344CB8AC3E}">
        <p14:creationId xmlns:p14="http://schemas.microsoft.com/office/powerpoint/2010/main" val="23533446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59602" y="658245"/>
            <a:ext cx="9851158" cy="4708981"/>
          </a:xfrm>
          <a:prstGeom prst="rect">
            <a:avLst/>
          </a:prstGeom>
          <a:noFill/>
        </p:spPr>
        <p:txBody>
          <a:bodyPr wrap="none" lIns="91440" tIns="45720" rIns="91440" bIns="45720">
            <a:spAutoFit/>
          </a:bodyPr>
          <a:lstStyle/>
          <a:p>
            <a:pPr algn="ctr"/>
            <a:r>
              <a:rPr lang="en-US" sz="2000" b="1" dirty="0" smtClean="0">
                <a:ln w="0"/>
                <a:effectLst>
                  <a:outerShdw blurRad="38100" dist="19050" dir="2700000" algn="tl" rotWithShape="0">
                    <a:schemeClr val="dk1">
                      <a:alpha val="40000"/>
                    </a:schemeClr>
                  </a:outerShdw>
                </a:effectLst>
              </a:rPr>
              <a:t>Anecdotal records</a:t>
            </a:r>
            <a:r>
              <a:rPr lang="en-US" sz="2000" dirty="0" smtClean="0">
                <a:ln w="0"/>
                <a:effectLst>
                  <a:outerShdw blurRad="38100" dist="19050" dir="2700000" algn="tl" rotWithShape="0">
                    <a:schemeClr val="dk1">
                      <a:alpha val="40000"/>
                    </a:schemeClr>
                  </a:outerShdw>
                </a:effectLst>
              </a:rPr>
              <a:t>: Teachers can keep anecdotal records of significant moments or behaviors</a:t>
            </a:r>
          </a:p>
          <a:p>
            <a:pPr algn="ctr"/>
            <a:endParaRPr lang="en-US" sz="2000" dirty="0">
              <a:ln w="0"/>
              <a:effectLst>
                <a:outerShdw blurRad="38100" dist="19050" dir="2700000" algn="tl" rotWithShape="0">
                  <a:schemeClr val="dk1">
                    <a:alpha val="40000"/>
                  </a:schemeClr>
                </a:outerShdw>
              </a:effectLst>
            </a:endParaRPr>
          </a:p>
          <a:p>
            <a:pPr algn="ctr"/>
            <a:r>
              <a:rPr lang="en-US" sz="2000" dirty="0" smtClean="0">
                <a:ln w="0"/>
                <a:effectLst>
                  <a:outerShdw blurRad="38100" dist="19050" dir="2700000" algn="tl" rotWithShape="0">
                    <a:schemeClr val="dk1">
                      <a:alpha val="40000"/>
                    </a:schemeClr>
                  </a:outerShdw>
                </a:effectLst>
              </a:rPr>
              <a:t> observed during the day. These records can include brief descriptions of a child’s action, </a:t>
            </a:r>
            <a:endParaRPr lang="en-US" sz="2000" dirty="0">
              <a:ln w="0"/>
              <a:effectLst>
                <a:outerShdw blurRad="38100" dist="19050" dir="2700000" algn="tl" rotWithShape="0">
                  <a:schemeClr val="dk1">
                    <a:alpha val="40000"/>
                  </a:schemeClr>
                </a:outerShdw>
              </a:effectLst>
            </a:endParaRPr>
          </a:p>
          <a:p>
            <a:pPr algn="ctr"/>
            <a:endParaRPr lang="en-US" sz="2000" b="0" cap="none" spc="0" dirty="0" smtClean="0">
              <a:ln w="0"/>
              <a:solidFill>
                <a:schemeClr val="tx1"/>
              </a:solidFill>
              <a:effectLst>
                <a:outerShdw blurRad="38100" dist="19050" dir="2700000" algn="tl" rotWithShape="0">
                  <a:schemeClr val="dk1">
                    <a:alpha val="40000"/>
                  </a:schemeClr>
                </a:outerShdw>
              </a:effectLst>
            </a:endParaRPr>
          </a:p>
          <a:p>
            <a:pPr algn="ctr"/>
            <a:r>
              <a:rPr lang="en-US" sz="2000" dirty="0" smtClean="0">
                <a:ln w="0"/>
                <a:effectLst>
                  <a:outerShdw blurRad="38100" dist="19050" dir="2700000" algn="tl" rotWithShape="0">
                    <a:schemeClr val="dk1">
                      <a:alpha val="40000"/>
                    </a:schemeClr>
                  </a:outerShdw>
                </a:effectLst>
              </a:rPr>
              <a:t>interactions and achievements, along with the date and the context of the observation.</a:t>
            </a:r>
          </a:p>
          <a:p>
            <a:pPr algn="ctr"/>
            <a:endParaRPr lang="en-US" sz="2000" b="0" cap="none" spc="0" dirty="0">
              <a:ln w="0"/>
              <a:solidFill>
                <a:schemeClr val="tx1"/>
              </a:solidFill>
              <a:effectLst>
                <a:outerShdw blurRad="38100" dist="19050" dir="2700000" algn="tl" rotWithShape="0">
                  <a:schemeClr val="dk1">
                    <a:alpha val="40000"/>
                  </a:schemeClr>
                </a:outerShdw>
              </a:effectLst>
            </a:endParaRPr>
          </a:p>
          <a:p>
            <a:pPr algn="ctr"/>
            <a:r>
              <a:rPr lang="en-US" sz="2000" dirty="0">
                <a:ln w="0"/>
                <a:effectLst>
                  <a:outerShdw blurRad="38100" dist="19050" dir="2700000" algn="tl" rotWithShape="0">
                    <a:schemeClr val="dk1">
                      <a:alpha val="40000"/>
                    </a:schemeClr>
                  </a:outerShdw>
                </a:effectLst>
              </a:rPr>
              <a:t>a</a:t>
            </a:r>
            <a:r>
              <a:rPr lang="en-US" sz="2000" dirty="0" smtClean="0">
                <a:ln w="0"/>
                <a:effectLst>
                  <a:outerShdw blurRad="38100" dist="19050" dir="2700000" algn="tl" rotWithShape="0">
                    <a:schemeClr val="dk1">
                      <a:alpha val="40000"/>
                    </a:schemeClr>
                  </a:outerShdw>
                </a:effectLst>
              </a:rPr>
              <a:t>necdotal records provides a rich source of qualitative data that can help teachers track</a:t>
            </a:r>
          </a:p>
          <a:p>
            <a:pPr algn="ctr"/>
            <a:endParaRPr lang="en-US" sz="2000" b="0" cap="none" spc="0" dirty="0">
              <a:ln w="0"/>
              <a:solidFill>
                <a:schemeClr val="tx1"/>
              </a:solidFill>
              <a:effectLst>
                <a:outerShdw blurRad="38100" dist="19050" dir="2700000" algn="tl" rotWithShape="0">
                  <a:schemeClr val="dk1">
                    <a:alpha val="40000"/>
                  </a:schemeClr>
                </a:outerShdw>
              </a:effectLst>
            </a:endParaRPr>
          </a:p>
          <a:p>
            <a:pPr algn="ctr"/>
            <a:r>
              <a:rPr lang="en-US" sz="2000" dirty="0">
                <a:ln w="0"/>
                <a:effectLst>
                  <a:outerShdw blurRad="38100" dist="19050" dir="2700000" algn="tl" rotWithShape="0">
                    <a:schemeClr val="dk1">
                      <a:alpha val="40000"/>
                    </a:schemeClr>
                  </a:outerShdw>
                </a:effectLst>
              </a:rPr>
              <a:t>i</a:t>
            </a:r>
            <a:r>
              <a:rPr lang="en-US" sz="2000" dirty="0" smtClean="0">
                <a:ln w="0"/>
                <a:effectLst>
                  <a:outerShdw blurRad="38100" dist="19050" dir="2700000" algn="tl" rotWithShape="0">
                    <a:schemeClr val="dk1">
                      <a:alpha val="40000"/>
                    </a:schemeClr>
                  </a:outerShdw>
                </a:effectLst>
              </a:rPr>
              <a:t>ndividual progress, identifying patterns or trends over time, and tailor instruction to meet</a:t>
            </a:r>
          </a:p>
          <a:p>
            <a:pPr algn="ctr"/>
            <a:endParaRPr lang="en-US" sz="2000" b="0" cap="none" spc="0" dirty="0">
              <a:ln w="0"/>
              <a:solidFill>
                <a:schemeClr val="tx1"/>
              </a:solidFill>
              <a:effectLst>
                <a:outerShdw blurRad="38100" dist="19050" dir="2700000" algn="tl" rotWithShape="0">
                  <a:schemeClr val="dk1">
                    <a:alpha val="40000"/>
                  </a:schemeClr>
                </a:outerShdw>
              </a:effectLst>
            </a:endParaRPr>
          </a:p>
          <a:p>
            <a:pPr algn="ctr"/>
            <a:r>
              <a:rPr lang="en-US" sz="2000" dirty="0">
                <a:ln w="0"/>
                <a:effectLst>
                  <a:outerShdw blurRad="38100" dist="19050" dir="2700000" algn="tl" rotWithShape="0">
                    <a:schemeClr val="dk1">
                      <a:alpha val="40000"/>
                    </a:schemeClr>
                  </a:outerShdw>
                </a:effectLst>
              </a:rPr>
              <a:t>e</a:t>
            </a:r>
            <a:r>
              <a:rPr lang="en-US" sz="2000" dirty="0" smtClean="0">
                <a:ln w="0"/>
                <a:effectLst>
                  <a:outerShdw blurRad="38100" dist="19050" dir="2700000" algn="tl" rotWithShape="0">
                    <a:schemeClr val="dk1">
                      <a:alpha val="40000"/>
                    </a:schemeClr>
                  </a:outerShdw>
                </a:effectLst>
              </a:rPr>
              <a:t>ach child’s needs. For example, a teacher might jot down notes about a child’s problem</a:t>
            </a:r>
          </a:p>
          <a:p>
            <a:pPr algn="ctr"/>
            <a:endParaRPr lang="en-US" sz="2000" b="0" cap="none" spc="0" dirty="0">
              <a:ln w="0"/>
              <a:solidFill>
                <a:schemeClr val="tx1"/>
              </a:solidFill>
              <a:effectLst>
                <a:outerShdw blurRad="38100" dist="19050" dir="2700000" algn="tl" rotWithShape="0">
                  <a:schemeClr val="dk1">
                    <a:alpha val="40000"/>
                  </a:schemeClr>
                </a:outerShdw>
              </a:effectLst>
            </a:endParaRPr>
          </a:p>
          <a:p>
            <a:pPr algn="ctr"/>
            <a:r>
              <a:rPr lang="en-US" sz="2000" dirty="0">
                <a:ln w="0"/>
                <a:effectLst>
                  <a:outerShdw blurRad="38100" dist="19050" dir="2700000" algn="tl" rotWithShape="0">
                    <a:schemeClr val="dk1">
                      <a:alpha val="40000"/>
                    </a:schemeClr>
                  </a:outerShdw>
                </a:effectLst>
              </a:rPr>
              <a:t>s</a:t>
            </a:r>
            <a:r>
              <a:rPr lang="en-US" sz="2000" dirty="0" smtClean="0">
                <a:ln w="0"/>
                <a:effectLst>
                  <a:outerShdw blurRad="38100" dist="19050" dir="2700000" algn="tl" rotWithShape="0">
                    <a:schemeClr val="dk1">
                      <a:alpha val="40000"/>
                    </a:schemeClr>
                  </a:outerShdw>
                </a:effectLst>
              </a:rPr>
              <a:t>olving approach during block play or their use of vocabulary during story-time to </a:t>
            </a:r>
          </a:p>
          <a:p>
            <a:pPr algn="ctr"/>
            <a:endParaRPr lang="en-US" sz="2000" b="0" cap="none" spc="0" dirty="0">
              <a:ln w="0"/>
              <a:solidFill>
                <a:schemeClr val="tx1"/>
              </a:solidFill>
              <a:effectLst>
                <a:outerShdw blurRad="38100" dist="19050" dir="2700000" algn="tl" rotWithShape="0">
                  <a:schemeClr val="dk1">
                    <a:alpha val="40000"/>
                  </a:schemeClr>
                </a:outerShdw>
              </a:effectLst>
            </a:endParaRPr>
          </a:p>
          <a:p>
            <a:pPr algn="ctr"/>
            <a:r>
              <a:rPr lang="en-US" sz="2000" dirty="0">
                <a:ln w="0"/>
                <a:effectLst>
                  <a:outerShdw blurRad="38100" dist="19050" dir="2700000" algn="tl" rotWithShape="0">
                    <a:schemeClr val="dk1">
                      <a:alpha val="40000"/>
                    </a:schemeClr>
                  </a:outerShdw>
                </a:effectLst>
              </a:rPr>
              <a:t>a</a:t>
            </a:r>
            <a:r>
              <a:rPr lang="en-US" sz="2000" dirty="0" smtClean="0">
                <a:ln w="0"/>
                <a:effectLst>
                  <a:outerShdw blurRad="38100" dist="19050" dir="2700000" algn="tl" rotWithShape="0">
                    <a:schemeClr val="dk1">
                      <a:alpha val="40000"/>
                    </a:schemeClr>
                  </a:outerShdw>
                </a:effectLst>
              </a:rPr>
              <a:t>ssess their cognitive and language development.</a:t>
            </a:r>
            <a:endParaRPr lang="en-US" sz="2000" b="0" cap="none" spc="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343711001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5185</TotalTime>
  <Words>4692</Words>
  <Application>Microsoft Office PowerPoint</Application>
  <PresentationFormat>Widescreen</PresentationFormat>
  <Paragraphs>362</Paragraphs>
  <Slides>52</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52</vt:i4>
      </vt:variant>
    </vt:vector>
  </HeadingPairs>
  <TitlesOfParts>
    <vt:vector size="60" baseType="lpstr">
      <vt:lpstr>Arial</vt:lpstr>
      <vt:lpstr>Calibri</vt:lpstr>
      <vt:lpstr>Calibri Light</vt:lpstr>
      <vt:lpstr>Segoe UI</vt:lpstr>
      <vt:lpstr>Symbol</vt:lpstr>
      <vt:lpstr>Times New Roman</vt:lpstr>
      <vt:lpstr>Wingdings</vt:lpstr>
      <vt:lpstr>Office Theme</vt:lpstr>
      <vt:lpstr>PowerPoint Presentation</vt:lpstr>
      <vt:lpstr>                            Introduction</vt:lpstr>
      <vt:lpstr>PowerPoint Presentation</vt:lpstr>
      <vt:lpstr>PowerPoint Presentation</vt:lpstr>
      <vt:lpstr>Question 1: Define formative assessment in the context of early childhood education and provide two examples of how it can be implemented effectively.</vt:lpstr>
      <vt:lpstr>PowerPoint Presentation</vt:lpstr>
      <vt:lpstr>PowerPoint Presentation</vt:lpstr>
      <vt:lpstr>PowerPoint Presentation</vt:lpstr>
      <vt:lpstr>PowerPoint Presentation</vt:lpstr>
      <vt:lpstr>                                Summary</vt:lpstr>
      <vt:lpstr>                               Conclusion</vt:lpstr>
      <vt:lpstr>                              Bibliography</vt:lpstr>
      <vt:lpstr>PowerPoint Presentation</vt:lpstr>
      <vt:lpstr>PowerPoint Presentation</vt:lpstr>
      <vt:lpstr>PowerPoint Presentation</vt:lpstr>
      <vt:lpstr>Question 2: Discuss the importance of observational assessment methods in understanding and supporting the development of young children. Provide an example of a situation where observational assessment would be particularly beneficial. </vt:lpstr>
      <vt:lpstr>PowerPoint Presentation</vt:lpstr>
      <vt:lpstr>PowerPoint Presentation</vt:lpstr>
      <vt:lpstr>PowerPoint Presentation</vt:lpstr>
      <vt:lpstr>PowerPoint Presentation</vt:lpstr>
      <vt:lpstr>                                Summary</vt:lpstr>
      <vt:lpstr>                                 Conclusion</vt:lpstr>
      <vt:lpstr>                               Bibliography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Summary</vt:lpstr>
      <vt:lpstr>                              Conclusion</vt:lpstr>
      <vt:lpstr>                               Bibliography</vt:lpstr>
      <vt:lpstr>PowerPoint Presentation</vt:lpstr>
      <vt:lpstr>PowerPoint Presentation</vt:lpstr>
      <vt:lpstr>PowerPoint Presentation</vt:lpstr>
      <vt:lpstr>PowerPoint Presentation</vt:lpstr>
      <vt:lpstr>PowerPoint Presentation</vt:lpstr>
      <vt:lpstr>PowerPoint Presentation</vt:lpstr>
      <vt:lpstr>                              Summary</vt:lpstr>
      <vt:lpstr>                               Conclusion</vt:lpstr>
      <vt:lpstr>                              Bibliography</vt:lpstr>
      <vt:lpstr>PowerPoint Presentation</vt:lpstr>
      <vt:lpstr>PowerPoint Presentation</vt:lpstr>
      <vt:lpstr>PowerPoint Presentation</vt:lpstr>
      <vt:lpstr>PowerPoint Presentation</vt:lpstr>
      <vt:lpstr>PowerPoint Presentation</vt:lpstr>
      <vt:lpstr>PowerPoint Presentation</vt:lpstr>
      <vt:lpstr>                              Summary</vt:lpstr>
      <vt:lpstr>                               Conclusion</vt:lpstr>
      <vt:lpstr>                              Bibliography</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account</dc:creator>
  <cp:lastModifiedBy>Microsoft account</cp:lastModifiedBy>
  <cp:revision>55</cp:revision>
  <dcterms:created xsi:type="dcterms:W3CDTF">2024-02-16T10:25:00Z</dcterms:created>
  <dcterms:modified xsi:type="dcterms:W3CDTF">2024-03-09T12:31:06Z</dcterms:modified>
</cp:coreProperties>
</file>