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7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1/5/2024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1/5/2024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CFE2D-48EE-495B-B6AC-A1D926F3108C}"/>
              </a:ext>
            </a:extLst>
          </p:cNvPr>
          <p:cNvSpPr>
            <a:spLocks noGrp="1"/>
          </p:cNvSpPr>
          <p:nvPr>
            <p:ph type="ctrTitle"/>
          </p:nvPr>
        </p:nvSpPr>
        <p:spPr/>
        <p:txBody>
          <a:bodyPr>
            <a:normAutofit fontScale="90000"/>
          </a:bodyPr>
          <a:lstStyle/>
          <a:p>
            <a:pPr>
              <a:lnSpc>
                <a:spcPct val="106000"/>
              </a:lnSpc>
              <a:spcAft>
                <a:spcPts val="800"/>
              </a:spcAft>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Geografía del Turismo</a:t>
            </a:r>
            <a:br>
              <a:rPr lang="es-CO" sz="4800" dirty="0">
                <a:effectLst/>
                <a:latin typeface="Times New Roman" panose="02020603050405020304" pitchFamily="18" charset="0"/>
                <a:ea typeface="Calibri" panose="020F0502020204030204" pitchFamily="34" charset="0"/>
                <a:cs typeface="Times New Roman" panose="02020603050405020304" pitchFamily="18" charset="0"/>
              </a:rPr>
            </a:b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 </a:t>
            </a:r>
            <a:br>
              <a:rPr lang="es-CO"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s-CO" dirty="0"/>
          </a:p>
        </p:txBody>
      </p:sp>
      <p:sp>
        <p:nvSpPr>
          <p:cNvPr id="3" name="Subtítulo 2">
            <a:extLst>
              <a:ext uri="{FF2B5EF4-FFF2-40B4-BE49-F238E27FC236}">
                <a16:creationId xmlns:a16="http://schemas.microsoft.com/office/drawing/2014/main" id="{C2187307-3901-47ED-A176-9A0A8DDC8EAF}"/>
              </a:ext>
            </a:extLst>
          </p:cNvPr>
          <p:cNvSpPr>
            <a:spLocks noGrp="1"/>
          </p:cNvSpPr>
          <p:nvPr>
            <p:ph type="subTitle" idx="1"/>
          </p:nvPr>
        </p:nvSpPr>
        <p:spPr>
          <a:xfrm>
            <a:off x="1918252" y="2073012"/>
            <a:ext cx="8925584" cy="4099187"/>
          </a:xfrm>
        </p:spPr>
        <p:txBody>
          <a:bodyPr>
            <a:normAutofit fontScale="25000" lnSpcReduction="20000"/>
          </a:bodyPr>
          <a:lstStyle/>
          <a:p>
            <a:pPr algn="ctr">
              <a:lnSpc>
                <a:spcPct val="106000"/>
              </a:lnSpc>
              <a:spcAft>
                <a:spcPts val="800"/>
              </a:spcAft>
            </a:pPr>
            <a:r>
              <a:rPr lang="es-CO" sz="8000" dirty="0">
                <a:effectLst/>
                <a:latin typeface="Times New Roman" panose="02020603050405020304" pitchFamily="18" charset="0"/>
                <a:ea typeface="Calibri" panose="020F0502020204030204" pitchFamily="34" charset="0"/>
                <a:cs typeface="Times New Roman" panose="02020603050405020304" pitchFamily="18" charset="0"/>
              </a:rPr>
              <a:t>ANA MYRIAM RODRÍGUEZ </a:t>
            </a:r>
            <a:r>
              <a:rPr lang="es-CO" sz="8000" dirty="0" err="1">
                <a:effectLst/>
                <a:latin typeface="Times New Roman" panose="02020603050405020304" pitchFamily="18" charset="0"/>
                <a:ea typeface="Calibri" panose="020F0502020204030204" pitchFamily="34" charset="0"/>
                <a:cs typeface="Times New Roman" panose="02020603050405020304" pitchFamily="18" charset="0"/>
              </a:rPr>
              <a:t>RODRÍGUEZ</a:t>
            </a:r>
            <a:endParaRPr lang="es-CO" sz="8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endParaRPr lang="es-CO" sz="8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CO" sz="8000" dirty="0">
                <a:latin typeface="Times New Roman" panose="02020603050405020304" pitchFamily="18" charset="0"/>
                <a:ea typeface="Calibri" panose="020F0502020204030204" pitchFamily="34" charset="0"/>
                <a:cs typeface="Times New Roman" panose="02020603050405020304" pitchFamily="18" charset="0"/>
              </a:rPr>
              <a:t>TRABAJO PRESENTADO AL A</a:t>
            </a:r>
            <a:r>
              <a:rPr lang="es-CO" sz="8000" dirty="0">
                <a:effectLst/>
                <a:latin typeface="Times New Roman" panose="02020603050405020304" pitchFamily="18" charset="0"/>
                <a:ea typeface="Calibri" panose="020F0502020204030204" pitchFamily="34" charset="0"/>
                <a:cs typeface="Times New Roman" panose="02020603050405020304" pitchFamily="18" charset="0"/>
              </a:rPr>
              <a:t>sesor</a:t>
            </a:r>
          </a:p>
          <a:p>
            <a:pPr algn="ctr">
              <a:lnSpc>
                <a:spcPct val="106000"/>
              </a:lnSpc>
              <a:spcAft>
                <a:spcPts val="800"/>
              </a:spcAft>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Doctor: Edward Lambert</a:t>
            </a:r>
            <a:endParaRPr lang="es-CO" sz="8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8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Atlantic International University</a:t>
            </a:r>
            <a:endParaRPr lang="es-CO" sz="7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Doctorado en Turismo</a:t>
            </a:r>
          </a:p>
          <a:p>
            <a:pPr algn="ctr">
              <a:lnSpc>
                <a:spcPct val="106000"/>
              </a:lnSpc>
              <a:spcAft>
                <a:spcPts val="800"/>
              </a:spcAft>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Honolulu</a:t>
            </a:r>
          </a:p>
          <a:p>
            <a:pPr algn="ctr">
              <a:lnSpc>
                <a:spcPct val="106000"/>
              </a:lnSpc>
              <a:spcAft>
                <a:spcPts val="800"/>
              </a:spcAft>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2024</a:t>
            </a:r>
          </a:p>
          <a:p>
            <a:pPr algn="just">
              <a:lnSpc>
                <a:spcPct val="106000"/>
              </a:lnSpc>
              <a:spcAft>
                <a:spcPts val="800"/>
              </a:spcAft>
            </a:pP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Atlantic International University</a:t>
            </a: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spcAft>
                <a:spcPts val="800"/>
              </a:spcAft>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Doctorado en Turismo</a:t>
            </a:r>
          </a:p>
          <a:p>
            <a:pPr algn="ctr">
              <a:lnSpc>
                <a:spcPct val="106000"/>
              </a:lnSpc>
              <a:spcAft>
                <a:spcPts val="800"/>
              </a:spcAft>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Honolulu</a:t>
            </a:r>
          </a:p>
          <a:p>
            <a:pPr algn="ctr">
              <a:lnSpc>
                <a:spcPct val="106000"/>
              </a:lnSpc>
              <a:spcAft>
                <a:spcPts val="800"/>
              </a:spcAft>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2023</a:t>
            </a:r>
          </a:p>
          <a:p>
            <a:endParaRPr lang="es-CO" dirty="0"/>
          </a:p>
        </p:txBody>
      </p:sp>
    </p:spTree>
    <p:extLst>
      <p:ext uri="{BB962C8B-B14F-4D97-AF65-F5344CB8AC3E}">
        <p14:creationId xmlns:p14="http://schemas.microsoft.com/office/powerpoint/2010/main" val="345101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DF9B277-C78B-40CC-89EF-8FE00B3AA106}"/>
              </a:ext>
            </a:extLst>
          </p:cNvPr>
          <p:cNvSpPr>
            <a:spLocks noGrp="1"/>
          </p:cNvSpPr>
          <p:nvPr>
            <p:ph type="title"/>
          </p:nvPr>
        </p:nvSpPr>
        <p:spPr/>
        <p:txBody>
          <a:bodyPr>
            <a:normAutofit/>
          </a:bodyPr>
          <a:lstStyle/>
          <a:p>
            <a:pPr algn="ctr"/>
            <a:r>
              <a:rPr lang="es-CO" sz="2800" dirty="0">
                <a:effectLst/>
                <a:latin typeface="Times New Roman" panose="02020603050405020304" pitchFamily="18" charset="0"/>
                <a:ea typeface="Calibri" panose="020F0502020204030204" pitchFamily="34" charset="0"/>
                <a:cs typeface="Times New Roman" panose="02020603050405020304" pitchFamily="18" charset="0"/>
              </a:rPr>
              <a:t>Santa Marta</a:t>
            </a:r>
            <a:endParaRPr lang="es-CO" sz="2800" dirty="0"/>
          </a:p>
        </p:txBody>
      </p:sp>
      <p:sp>
        <p:nvSpPr>
          <p:cNvPr id="5" name="Marcador de contenido 4">
            <a:extLst>
              <a:ext uri="{FF2B5EF4-FFF2-40B4-BE49-F238E27FC236}">
                <a16:creationId xmlns:a16="http://schemas.microsoft.com/office/drawing/2014/main" id="{0FAA84B3-7A57-4804-AA8C-4D9723FFEBD5}"/>
              </a:ext>
            </a:extLst>
          </p:cNvPr>
          <p:cNvSpPr>
            <a:spLocks noGrp="1"/>
          </p:cNvSpPr>
          <p:nvPr>
            <p:ph sz="half" idx="1"/>
          </p:nvPr>
        </p:nvSpPr>
        <p:spPr/>
        <p:txBody>
          <a:bodyPr>
            <a:normAutofit fontScale="85000" lnSpcReduction="10000"/>
          </a:bodyPr>
          <a:lstStyle/>
          <a:p>
            <a:r>
              <a:rPr lang="es-CO" dirty="0">
                <a:effectLst/>
                <a:latin typeface="Times New Roman" panose="02020603050405020304" pitchFamily="18" charset="0"/>
                <a:ea typeface="Calibri" panose="020F0502020204030204" pitchFamily="34" charset="0"/>
                <a:cs typeface="Times New Roman" panose="02020603050405020304" pitchFamily="18" charset="0"/>
              </a:rPr>
              <a:t>Santa Marta: Ubicada en la costa norte de Colombia, Santa Marta es otra ciudad costera muy popular entre los turistas. Además de sus playas, la ciudad ofrece numerosas actividades al aire libre, como senderismo en el Parque Nacional Natural Tayrona y exploración de la Sierra Nevada de Santa Marta. “Sus edificaciones coloniales, su infraestructura hotelera, los pintorescos alrededores y las playas de arena blanca la hacen acogedora y mágica”. (Turismo, 2015, 42). </a:t>
            </a:r>
          </a:p>
          <a:p>
            <a:endParaRPr lang="es-CO" dirty="0"/>
          </a:p>
        </p:txBody>
      </p:sp>
      <p:pic>
        <p:nvPicPr>
          <p:cNvPr id="7" name="Marcador de contenido 6">
            <a:extLst>
              <a:ext uri="{FF2B5EF4-FFF2-40B4-BE49-F238E27FC236}">
                <a16:creationId xmlns:a16="http://schemas.microsoft.com/office/drawing/2014/main" id="{CA67DC7C-B51A-47EF-A6FB-84F6630A9A6B}"/>
              </a:ext>
            </a:extLst>
          </p:cNvPr>
          <p:cNvPicPr>
            <a:picLocks noGrp="1"/>
          </p:cNvPicPr>
          <p:nvPr>
            <p:ph sz="half" idx="2"/>
          </p:nvPr>
        </p:nvPicPr>
        <p:blipFill>
          <a:blip r:embed="rId2"/>
          <a:stretch>
            <a:fillRect/>
          </a:stretch>
        </p:blipFill>
        <p:spPr>
          <a:xfrm>
            <a:off x="6413500" y="3018501"/>
            <a:ext cx="4645025" cy="1440124"/>
          </a:xfrm>
          <a:prstGeom prst="rect">
            <a:avLst/>
          </a:prstGeom>
        </p:spPr>
      </p:pic>
    </p:spTree>
    <p:extLst>
      <p:ext uri="{BB962C8B-B14F-4D97-AF65-F5344CB8AC3E}">
        <p14:creationId xmlns:p14="http://schemas.microsoft.com/office/powerpoint/2010/main" val="305809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40310-C213-4B49-9B9B-D71A0FA8438C}"/>
              </a:ext>
            </a:extLst>
          </p:cNvPr>
          <p:cNvSpPr>
            <a:spLocks noGrp="1"/>
          </p:cNvSpPr>
          <p:nvPr>
            <p:ph type="title"/>
          </p:nvPr>
        </p:nvSpPr>
        <p:spPr>
          <a:xfrm>
            <a:off x="112542" y="126610"/>
            <a:ext cx="11633981" cy="914400"/>
          </a:xfrm>
        </p:spPr>
        <p:txBody>
          <a:bodyPr>
            <a:normAutofit/>
          </a:bodyPr>
          <a:lstStyle/>
          <a:p>
            <a:pPr algn="ctr"/>
            <a:r>
              <a:rPr lang="es-CO" sz="4400" dirty="0"/>
              <a:t>HUILA</a:t>
            </a:r>
          </a:p>
        </p:txBody>
      </p:sp>
      <p:sp>
        <p:nvSpPr>
          <p:cNvPr id="3" name="Marcador de contenido 2">
            <a:extLst>
              <a:ext uri="{FF2B5EF4-FFF2-40B4-BE49-F238E27FC236}">
                <a16:creationId xmlns:a16="http://schemas.microsoft.com/office/drawing/2014/main" id="{A85ED48C-3680-40AD-AB13-BDA97EDD623C}"/>
              </a:ext>
            </a:extLst>
          </p:cNvPr>
          <p:cNvSpPr>
            <a:spLocks noGrp="1"/>
          </p:cNvSpPr>
          <p:nvPr>
            <p:ph sz="half" idx="1"/>
          </p:nvPr>
        </p:nvSpPr>
        <p:spPr>
          <a:xfrm>
            <a:off x="56272" y="1856936"/>
            <a:ext cx="6036212" cy="4262510"/>
          </a:xfrm>
        </p:spPr>
        <p:txBody>
          <a:bodyPr>
            <a:normAutofit fontScale="85000" lnSpcReduction="10000"/>
          </a:bodyPr>
          <a:lstStyle/>
          <a:p>
            <a:pPr algn="just">
              <a:lnSpc>
                <a:spcPct val="106000"/>
              </a:lnSpc>
              <a:spcAft>
                <a:spcPts val="800"/>
              </a:spcAft>
            </a:pPr>
            <a:r>
              <a:rPr lang="es-CO" sz="2200" dirty="0">
                <a:effectLst/>
                <a:latin typeface="Times New Roman" panose="02020603050405020304" pitchFamily="18" charset="0"/>
                <a:ea typeface="Calibri" panose="020F0502020204030204" pitchFamily="34" charset="0"/>
                <a:cs typeface="Times New Roman" panose="02020603050405020304" pitchFamily="18" charset="0"/>
              </a:rPr>
              <a:t>Huila: Parque Arqueológico de San Agustín, en 1995. es un conjunto de sitios arqueológicos ubicados en el departamento de Huila, en Colombia. Fue declarado Patrimonio Cultural de la Humanidad por la UNESCO en 1995. </a:t>
            </a:r>
          </a:p>
          <a:p>
            <a:pPr algn="just">
              <a:lnSpc>
                <a:spcPct val="106000"/>
              </a:lnSpc>
              <a:spcAft>
                <a:spcPts val="800"/>
              </a:spcAft>
            </a:pPr>
            <a:r>
              <a:rPr lang="es-CO" sz="2200" dirty="0">
                <a:effectLst/>
                <a:latin typeface="Times New Roman" panose="02020603050405020304" pitchFamily="18" charset="0"/>
                <a:ea typeface="Calibri" panose="020F0502020204030204" pitchFamily="34" charset="0"/>
                <a:cs typeface="Times New Roman" panose="02020603050405020304" pitchFamily="18" charset="0"/>
              </a:rPr>
              <a:t>El parque alberga más de 130 monumentos precolombinos, como estatuas de piedra, sarcófagos, altares y petroglifos, que datan de entre el siglo I y el siglo IX. Estos monumentos fueron creados por las culturas precolombinas que habitaron la región, como los agustinianos, los pre-agustinianos y los sanjuaneros. </a:t>
            </a:r>
          </a:p>
          <a:p>
            <a:pPr algn="just">
              <a:lnSpc>
                <a:spcPct val="106000"/>
              </a:lnSpc>
              <a:spcAft>
                <a:spcPts val="800"/>
              </a:spcAft>
            </a:pPr>
            <a:r>
              <a:rPr lang="es-CO" sz="1800" dirty="0">
                <a:effectLst/>
                <a:latin typeface="Times New Roman" panose="02020603050405020304" pitchFamily="18" charset="0"/>
                <a:ea typeface="Calibri" panose="020F0502020204030204" pitchFamily="34" charset="0"/>
              </a:rPr>
              <a:t>El parque es conocido por su importancia histórica y cultural, así como por la belleza natural de la zona, que incluye cascadas, ríos y montañas</a:t>
            </a:r>
            <a:endParaRPr lang="es-CO"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dirty="0"/>
          </a:p>
        </p:txBody>
      </p:sp>
      <p:pic>
        <p:nvPicPr>
          <p:cNvPr id="5" name="Marcador de contenido 4">
            <a:extLst>
              <a:ext uri="{FF2B5EF4-FFF2-40B4-BE49-F238E27FC236}">
                <a16:creationId xmlns:a16="http://schemas.microsoft.com/office/drawing/2014/main" id="{60CE96F6-C0C3-4BD5-8E27-9889B500A964}"/>
              </a:ext>
            </a:extLst>
          </p:cNvPr>
          <p:cNvPicPr>
            <a:picLocks noGrp="1"/>
          </p:cNvPicPr>
          <p:nvPr>
            <p:ph sz="half" idx="2"/>
          </p:nvPr>
        </p:nvPicPr>
        <p:blipFill>
          <a:blip r:embed="rId2"/>
          <a:stretch>
            <a:fillRect/>
          </a:stretch>
        </p:blipFill>
        <p:spPr>
          <a:xfrm>
            <a:off x="6274191" y="2137304"/>
            <a:ext cx="5767754" cy="3791479"/>
          </a:xfrm>
          <a:prstGeom prst="rect">
            <a:avLst/>
          </a:prstGeom>
        </p:spPr>
      </p:pic>
    </p:spTree>
    <p:extLst>
      <p:ext uri="{BB962C8B-B14F-4D97-AF65-F5344CB8AC3E}">
        <p14:creationId xmlns:p14="http://schemas.microsoft.com/office/powerpoint/2010/main" val="404429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0C9E4-E874-4FD1-A084-AB4BB7B652C6}"/>
              </a:ext>
            </a:extLst>
          </p:cNvPr>
          <p:cNvSpPr>
            <a:spLocks noGrp="1"/>
          </p:cNvSpPr>
          <p:nvPr>
            <p:ph type="title"/>
          </p:nvPr>
        </p:nvSpPr>
        <p:spPr>
          <a:xfrm>
            <a:off x="647359" y="228114"/>
            <a:ext cx="9605635" cy="826964"/>
          </a:xfrm>
        </p:spPr>
        <p:txBody>
          <a:bodyPr>
            <a:normAutofit/>
          </a:bodyPr>
          <a:lstStyle/>
          <a:p>
            <a:pPr algn="ctr"/>
            <a:r>
              <a:rPr lang="es-CO" sz="4000" dirty="0">
                <a:effectLst/>
                <a:latin typeface="Times New Roman" panose="02020603050405020304" pitchFamily="18" charset="0"/>
                <a:ea typeface="Calibri" panose="020F0502020204030204" pitchFamily="34" charset="0"/>
              </a:rPr>
              <a:t>Atlántico</a:t>
            </a:r>
            <a:endParaRPr lang="es-CO" sz="4000" dirty="0"/>
          </a:p>
        </p:txBody>
      </p:sp>
      <p:sp>
        <p:nvSpPr>
          <p:cNvPr id="3" name="Marcador de contenido 2">
            <a:extLst>
              <a:ext uri="{FF2B5EF4-FFF2-40B4-BE49-F238E27FC236}">
                <a16:creationId xmlns:a16="http://schemas.microsoft.com/office/drawing/2014/main" id="{54A70256-5B1C-4ABE-B30D-469E10ACCB89}"/>
              </a:ext>
            </a:extLst>
          </p:cNvPr>
          <p:cNvSpPr>
            <a:spLocks noGrp="1"/>
          </p:cNvSpPr>
          <p:nvPr>
            <p:ph sz="half" idx="1"/>
          </p:nvPr>
        </p:nvSpPr>
        <p:spPr>
          <a:xfrm>
            <a:off x="0" y="1704702"/>
            <a:ext cx="6092483" cy="4316270"/>
          </a:xfrm>
        </p:spPr>
        <p:txBody>
          <a:bodyPr>
            <a:normAutofit fontScale="85000" lnSpcReduction="10000"/>
          </a:bodyPr>
          <a:lstStyle/>
          <a:p>
            <a:pPr marL="0" indent="0">
              <a:buNone/>
            </a:pPr>
            <a:r>
              <a:rPr lang="es-CO" sz="2400" dirty="0">
                <a:effectLst/>
                <a:latin typeface="Times New Roman" panose="02020603050405020304" pitchFamily="18" charset="0"/>
                <a:ea typeface="Calibri" panose="020F0502020204030204" pitchFamily="34" charset="0"/>
                <a:cs typeface="Times New Roman" panose="02020603050405020304" pitchFamily="18" charset="0"/>
              </a:rPr>
              <a:t>Atlántico: Carnaval de Barranquilla en 2008. Conocida como la "Capital del Carnaval", Barranquilla atrae a miles de visitantes cada año para celebrar esta festividad, nombrado Patrimonio Inmaterial por la Unesco en 2003 es una celebración de la mezcla de culturas indígenas, africanas y europeas que se han fusionado en la región del Caribe en Colombia. Durante el carnaval, la ciudad se llena de color y alegría con desfiles de disfraces, comparsas, bailes y música en vivo. Pero además de su famoso carnaval, la ciudad cuenta con una rica cultura afrocaribeña y una amplia oferta de restaurantes, bares y discotecas.</a:t>
            </a:r>
          </a:p>
          <a:p>
            <a:endParaRPr lang="es-CO" dirty="0"/>
          </a:p>
        </p:txBody>
      </p:sp>
      <p:pic>
        <p:nvPicPr>
          <p:cNvPr id="5" name="Marcador de contenido 4">
            <a:extLst>
              <a:ext uri="{FF2B5EF4-FFF2-40B4-BE49-F238E27FC236}">
                <a16:creationId xmlns:a16="http://schemas.microsoft.com/office/drawing/2014/main" id="{3CE186E6-C64C-4438-BBBE-2A9F97A432BC}"/>
              </a:ext>
            </a:extLst>
          </p:cNvPr>
          <p:cNvPicPr>
            <a:picLocks noGrp="1"/>
          </p:cNvPicPr>
          <p:nvPr>
            <p:ph sz="half" idx="2"/>
          </p:nvPr>
        </p:nvPicPr>
        <p:blipFill>
          <a:blip r:embed="rId2"/>
          <a:stretch>
            <a:fillRect/>
          </a:stretch>
        </p:blipFill>
        <p:spPr>
          <a:xfrm>
            <a:off x="6569612" y="1704702"/>
            <a:ext cx="5622388" cy="4316270"/>
          </a:xfrm>
          <a:prstGeom prst="rect">
            <a:avLst/>
          </a:prstGeom>
        </p:spPr>
      </p:pic>
    </p:spTree>
    <p:extLst>
      <p:ext uri="{BB962C8B-B14F-4D97-AF65-F5344CB8AC3E}">
        <p14:creationId xmlns:p14="http://schemas.microsoft.com/office/powerpoint/2010/main" val="183821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E797E295-40E3-457F-9B03-44CDC8DD8704}"/>
              </a:ext>
            </a:extLst>
          </p:cNvPr>
          <p:cNvSpPr>
            <a:spLocks noGrp="1"/>
          </p:cNvSpPr>
          <p:nvPr>
            <p:ph idx="1"/>
          </p:nvPr>
        </p:nvSpPr>
        <p:spPr>
          <a:xfrm>
            <a:off x="548641" y="182880"/>
            <a:ext cx="11394830" cy="6020972"/>
          </a:xfrm>
        </p:spPr>
        <p:txBody>
          <a:bodyPr>
            <a:normAutofit fontScale="92500" lnSpcReduction="20000"/>
          </a:bodyPr>
          <a:lstStyle/>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Bolívar: Espacio cultural de San Basilio de Palenque en 2008. </a:t>
            </a: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Nariño: Carnaval de Negros y Blancos de Pasto en 2009.</a:t>
            </a: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Cauca: Procesiones de semana santa en Popayán en 2009.</a:t>
            </a: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Choco: Fiestas de San Francisco de Asís o San Pacho en Quibdó en 2012.</a:t>
            </a:r>
          </a:p>
          <a:p>
            <a:pPr marL="0" lvl="0" indent="0" algn="just">
              <a:lnSpc>
                <a:spcPct val="106000"/>
              </a:lnSpc>
              <a:buNone/>
            </a:pP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Vaupés: El conocimiento tradicional de los “Chamanes Jaguares de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Yuruparí</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por el manejo de los grupos indígenas del río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Pirá</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y Paraná en 2011.</a:t>
            </a: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Valle del Cauca, Cauca y Nariño: Músicas de marimba y cantos tradicionales del Pacífico sur de Colombia en 2010.</a:t>
            </a:r>
          </a:p>
          <a:p>
            <a:pPr marL="342900" lvl="0" indent="-342900" algn="just">
              <a:lnSpc>
                <a:spcPct val="106000"/>
              </a:lnSpc>
              <a:spcAft>
                <a:spcPts val="800"/>
              </a:spcAft>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Guajira: El Sistema Normativo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Wayúu</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aplicado por el palabrero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Putchipu’ui</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2010.</a:t>
            </a:r>
          </a:p>
          <a:p>
            <a:pPr algn="just">
              <a:lnSpc>
                <a:spcPct val="150000"/>
              </a:lnSpc>
              <a:spcAft>
                <a:spcPts val="800"/>
              </a:spcAft>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Esta península ubicada al norte de Colombia es un destino turístico popular gracias a su desierto y sus playas de aguas cristalinas. Es conocido por su paisaje desértico y por ser el hogar de la comunidad indígena Wayuu, que mantiene sus tradiciones y su cultura milenarias. La cultura Wayuu es una de las más representativas de Colombia y de Latinoamérica. Su arte textil es reconocido a nivel mundial y se puede apreciar en la elaboración de sus mochilas, hamacas y otros objetos hechos a mano. Además, la música y la danza son parte fundamental de su cultura, y se pueden disfrutar en festivales como el Festival de la Cultura Wayuu. También famosa por ser el hogar del Cerrejón, una de las minas de carbón a cielo abierto más grandes del mundo</a:t>
            </a:r>
          </a:p>
          <a:p>
            <a:endParaRPr lang="es-CO" dirty="0"/>
          </a:p>
        </p:txBody>
      </p:sp>
    </p:spTree>
    <p:extLst>
      <p:ext uri="{BB962C8B-B14F-4D97-AF65-F5344CB8AC3E}">
        <p14:creationId xmlns:p14="http://schemas.microsoft.com/office/powerpoint/2010/main" val="13345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6845D-B096-4B37-9E0C-E6D6B4D36C65}"/>
              </a:ext>
            </a:extLst>
          </p:cNvPr>
          <p:cNvSpPr>
            <a:spLocks noGrp="1"/>
          </p:cNvSpPr>
          <p:nvPr>
            <p:ph type="title"/>
          </p:nvPr>
        </p:nvSpPr>
        <p:spPr>
          <a:xfrm>
            <a:off x="537179" y="0"/>
            <a:ext cx="11040532" cy="759655"/>
          </a:xfrm>
        </p:spPr>
        <p:txBody>
          <a:bodyPr>
            <a:normAutofit fontScale="90000"/>
          </a:bodyPr>
          <a:lstStyle/>
          <a:p>
            <a:pPr marL="342900" lvl="0" indent="-342900">
              <a:lnSpc>
                <a:spcPct val="106000"/>
              </a:lnSpc>
              <a:spcAft>
                <a:spcPts val="800"/>
              </a:spcAft>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s-CO" sz="2700" dirty="0">
                <a:effectLst/>
                <a:latin typeface="Times New Roman" panose="02020603050405020304" pitchFamily="18" charset="0"/>
                <a:ea typeface="Calibri" panose="020F0502020204030204" pitchFamily="34" charset="0"/>
                <a:cs typeface="Times New Roman" panose="02020603050405020304" pitchFamily="18" charset="0"/>
              </a:rPr>
            </a:br>
            <a:r>
              <a:rPr lang="es-CO" sz="2700" dirty="0">
                <a:effectLst/>
                <a:latin typeface="Times New Roman" panose="02020603050405020304" pitchFamily="18" charset="0"/>
                <a:ea typeface="Calibri" panose="020F0502020204030204" pitchFamily="34" charset="0"/>
                <a:cs typeface="Times New Roman" panose="02020603050405020304" pitchFamily="18" charset="0"/>
              </a:rPr>
              <a:t>6. </a:t>
            </a:r>
            <a:r>
              <a:rPr lang="es-CO" sz="2700" b="1" dirty="0">
                <a:solidFill>
                  <a:srgbClr val="000000"/>
                </a:solidFill>
                <a:effectLst/>
                <a:latin typeface="Times New Roman" panose="02020603050405020304" pitchFamily="18" charset="0"/>
                <a:ea typeface="Calibri" panose="020F0502020204030204" pitchFamily="34" charset="0"/>
              </a:rPr>
              <a:t>Recursos culturales vinculados con el medio humano </a:t>
            </a:r>
            <a:br>
              <a:rPr lang="es-CO" sz="1800" dirty="0">
                <a:solidFill>
                  <a:srgbClr val="000000"/>
                </a:solidFill>
                <a:effectLst/>
                <a:latin typeface="Times New Roman" panose="02020603050405020304" pitchFamily="18" charset="0"/>
                <a:ea typeface="Calibri" panose="020F0502020204030204" pitchFamily="34" charset="0"/>
              </a:rPr>
            </a:br>
            <a:r>
              <a:rPr lang="es-CO" sz="1800" dirty="0">
                <a:solidFill>
                  <a:srgbClr val="000000"/>
                </a:solidFill>
                <a:effectLst/>
                <a:latin typeface="Times New Roman" panose="02020603050405020304" pitchFamily="18" charset="0"/>
                <a:ea typeface="Calibri" panose="020F0502020204030204" pitchFamily="34" charset="0"/>
              </a:rPr>
              <a:t> </a:t>
            </a:r>
            <a:br>
              <a:rPr lang="es-CO" sz="1800" dirty="0">
                <a:solidFill>
                  <a:srgbClr val="000000"/>
                </a:solidFill>
                <a:effectLst/>
                <a:latin typeface="Times New Roman" panose="02020603050405020304" pitchFamily="18" charset="0"/>
                <a:ea typeface="Calibri" panose="020F0502020204030204" pitchFamily="34" charset="0"/>
              </a:rPr>
            </a:br>
            <a:endParaRPr lang="es-CO" dirty="0"/>
          </a:p>
        </p:txBody>
      </p:sp>
      <p:sp>
        <p:nvSpPr>
          <p:cNvPr id="3" name="Marcador de contenido 2">
            <a:extLst>
              <a:ext uri="{FF2B5EF4-FFF2-40B4-BE49-F238E27FC236}">
                <a16:creationId xmlns:a16="http://schemas.microsoft.com/office/drawing/2014/main" id="{A7EBC788-0120-4B36-8AD1-249139BDF5AB}"/>
              </a:ext>
            </a:extLst>
          </p:cNvPr>
          <p:cNvSpPr>
            <a:spLocks noGrp="1"/>
          </p:cNvSpPr>
          <p:nvPr>
            <p:ph idx="1"/>
          </p:nvPr>
        </p:nvSpPr>
        <p:spPr>
          <a:xfrm>
            <a:off x="211015" y="759655"/>
            <a:ext cx="11746523" cy="5317587"/>
          </a:xfrm>
        </p:spPr>
        <p:txBody>
          <a:bodyPr/>
          <a:lstStyle/>
          <a:p>
            <a:r>
              <a:rPr lang="es-CO" sz="3200" dirty="0">
                <a:effectLst/>
                <a:latin typeface="Times New Roman" panose="02020603050405020304" pitchFamily="18" charset="0"/>
                <a:ea typeface="Calibri" panose="020F0502020204030204" pitchFamily="34" charset="0"/>
                <a:cs typeface="Times New Roman" panose="02020603050405020304" pitchFamily="18" charset="0"/>
              </a:rPr>
              <a:t>Colombia es un país que posee una gran diversidad cultural, histórica y artística, lo que lo convierte en un destino turístico atractivo para aquellos visitantes interesados en conocer y experimentar la riqueza de su patrimonio cultural. Además, la multiplicidad de manifestaciones culturales presentes en todo el territorio nacional, así como su diversidad lingüística, reflejan la riqueza y complejidad de su historia y de su gente. Algunos de los recursos culturales más importantes de Colombia son: </a:t>
            </a:r>
          </a:p>
          <a:p>
            <a:endParaRPr lang="es-CO" dirty="0"/>
          </a:p>
        </p:txBody>
      </p:sp>
    </p:spTree>
    <p:extLst>
      <p:ext uri="{BB962C8B-B14F-4D97-AF65-F5344CB8AC3E}">
        <p14:creationId xmlns:p14="http://schemas.microsoft.com/office/powerpoint/2010/main" val="344773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E32E792-679F-4DA4-B632-3442BFEB5D94}"/>
              </a:ext>
            </a:extLst>
          </p:cNvPr>
          <p:cNvSpPr>
            <a:spLocks noGrp="1"/>
          </p:cNvSpPr>
          <p:nvPr>
            <p:ph type="title"/>
          </p:nvPr>
        </p:nvSpPr>
        <p:spPr>
          <a:xfrm>
            <a:off x="382061" y="207250"/>
            <a:ext cx="5532328" cy="915292"/>
          </a:xfrm>
        </p:spPr>
        <p:txBody>
          <a:bodyPr>
            <a:normAutofit/>
          </a:bodyPr>
          <a:lstStyle/>
          <a:p>
            <a:r>
              <a:rPr lang="es-CO" sz="5400" b="1" dirty="0">
                <a:effectLst/>
                <a:latin typeface="Times New Roman" panose="02020603050405020304" pitchFamily="18" charset="0"/>
                <a:ea typeface="Calibri" panose="020F0502020204030204" pitchFamily="34" charset="0"/>
                <a:cs typeface="Times New Roman" panose="02020603050405020304" pitchFamily="18" charset="0"/>
              </a:rPr>
              <a:t>Literatura</a:t>
            </a:r>
            <a:endParaRPr lang="es-CO" sz="5400" dirty="0"/>
          </a:p>
        </p:txBody>
      </p:sp>
      <p:sp>
        <p:nvSpPr>
          <p:cNvPr id="6" name="Marcador de texto 5">
            <a:extLst>
              <a:ext uri="{FF2B5EF4-FFF2-40B4-BE49-F238E27FC236}">
                <a16:creationId xmlns:a16="http://schemas.microsoft.com/office/drawing/2014/main" id="{B47EA81E-F054-46B0-94CF-FF09601B3803}"/>
              </a:ext>
            </a:extLst>
          </p:cNvPr>
          <p:cNvSpPr>
            <a:spLocks noGrp="1"/>
          </p:cNvSpPr>
          <p:nvPr>
            <p:ph type="body" sz="half" idx="2"/>
          </p:nvPr>
        </p:nvSpPr>
        <p:spPr>
          <a:xfrm>
            <a:off x="0" y="1122543"/>
            <a:ext cx="7371471" cy="4884362"/>
          </a:xfrm>
        </p:spPr>
        <p:txBody>
          <a:bodyPr>
            <a:normAutofit/>
          </a:bodyPr>
          <a:lstStyle/>
          <a:p>
            <a:r>
              <a:rPr lang="es-CO" sz="3200" dirty="0">
                <a:effectLst/>
                <a:latin typeface="Times New Roman" panose="02020603050405020304" pitchFamily="18" charset="0"/>
                <a:ea typeface="Calibri" panose="020F0502020204030204" pitchFamily="34" charset="0"/>
                <a:cs typeface="Times New Roman" panose="02020603050405020304" pitchFamily="18" charset="0"/>
              </a:rPr>
              <a:t> La literatura colombiana cuenta con una gran variedad de autores y obras reconocidas a nivel nacional e internacional. Algunos de los autores más destacados son Gabriel García Márquez, Álvaro Mutis, Laura Restrepo y Fernando Vallejo. (Ministerio de Cultura, 2022)</a:t>
            </a:r>
          </a:p>
          <a:p>
            <a:endParaRPr lang="es-CO" dirty="0"/>
          </a:p>
        </p:txBody>
      </p:sp>
      <p:pic>
        <p:nvPicPr>
          <p:cNvPr id="7" name="Marcador de posición de imagen 6">
            <a:extLst>
              <a:ext uri="{FF2B5EF4-FFF2-40B4-BE49-F238E27FC236}">
                <a16:creationId xmlns:a16="http://schemas.microsoft.com/office/drawing/2014/main" id="{251D06D8-53F2-44D7-A361-DC92488BF747}"/>
              </a:ext>
            </a:extLst>
          </p:cNvPr>
          <p:cNvPicPr>
            <a:picLocks noGrp="1"/>
          </p:cNvPicPr>
          <p:nvPr>
            <p:ph type="pic" idx="1"/>
          </p:nvPr>
        </p:nvPicPr>
        <p:blipFill>
          <a:blip r:embed="rId2"/>
          <a:srcRect l="26428" r="26428"/>
          <a:stretch>
            <a:fillRect/>
          </a:stretch>
        </p:blipFill>
        <p:spPr>
          <a:prstGeom prst="rect">
            <a:avLst/>
          </a:prstGeom>
        </p:spPr>
      </p:pic>
    </p:spTree>
    <p:extLst>
      <p:ext uri="{BB962C8B-B14F-4D97-AF65-F5344CB8AC3E}">
        <p14:creationId xmlns:p14="http://schemas.microsoft.com/office/powerpoint/2010/main" val="159660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C51EA-53C0-4182-A143-F4DB3B854A7B}"/>
              </a:ext>
            </a:extLst>
          </p:cNvPr>
          <p:cNvSpPr>
            <a:spLocks noGrp="1"/>
          </p:cNvSpPr>
          <p:nvPr>
            <p:ph type="title"/>
          </p:nvPr>
        </p:nvSpPr>
        <p:spPr>
          <a:xfrm>
            <a:off x="199182" y="207250"/>
            <a:ext cx="5532328" cy="749353"/>
          </a:xfrm>
        </p:spPr>
        <p:txBody>
          <a:bodyPr>
            <a:normAutofit/>
          </a:bodyPr>
          <a:lstStyle/>
          <a:p>
            <a:pPr algn="ctr"/>
            <a:r>
              <a:rPr lang="es-CO" sz="4400" b="1" dirty="0">
                <a:effectLst/>
                <a:latin typeface="Times New Roman" panose="02020603050405020304" pitchFamily="18" charset="0"/>
                <a:ea typeface="Calibri" panose="020F0502020204030204" pitchFamily="34" charset="0"/>
              </a:rPr>
              <a:t>Arte</a:t>
            </a:r>
            <a:endParaRPr lang="es-CO" sz="4400" dirty="0"/>
          </a:p>
        </p:txBody>
      </p:sp>
      <p:sp>
        <p:nvSpPr>
          <p:cNvPr id="4" name="Marcador de texto 3">
            <a:extLst>
              <a:ext uri="{FF2B5EF4-FFF2-40B4-BE49-F238E27FC236}">
                <a16:creationId xmlns:a16="http://schemas.microsoft.com/office/drawing/2014/main" id="{AF48F8AE-79DC-4EED-A770-274015830A89}"/>
              </a:ext>
            </a:extLst>
          </p:cNvPr>
          <p:cNvSpPr>
            <a:spLocks noGrp="1"/>
          </p:cNvSpPr>
          <p:nvPr>
            <p:ph type="body" sz="half" idx="2"/>
          </p:nvPr>
        </p:nvSpPr>
        <p:spPr>
          <a:xfrm>
            <a:off x="379828" y="1283407"/>
            <a:ext cx="6594905" cy="3866327"/>
          </a:xfrm>
        </p:spPr>
        <p:txBody>
          <a:bodyPr>
            <a:noAutofit/>
          </a:bodyPr>
          <a:lstStyle/>
          <a:p>
            <a:r>
              <a:rPr lang="es-CO" sz="3600" dirty="0">
                <a:effectLst/>
                <a:latin typeface="Times New Roman" panose="02020603050405020304" pitchFamily="18" charset="0"/>
                <a:ea typeface="Calibri" panose="020F0502020204030204" pitchFamily="34" charset="0"/>
              </a:rPr>
              <a:t>Colombia cuenta con una rica tradición artística que abarca desde la época precolombina hasta la actualidad. Algunos de los artistas más destacados son Fernando Botero, Débora Arango y Alejandro Obregón</a:t>
            </a:r>
            <a:endParaRPr lang="es-CO" sz="3600" dirty="0"/>
          </a:p>
        </p:txBody>
      </p:sp>
      <p:pic>
        <p:nvPicPr>
          <p:cNvPr id="5" name="Marcador de posición de imagen 4">
            <a:extLst>
              <a:ext uri="{FF2B5EF4-FFF2-40B4-BE49-F238E27FC236}">
                <a16:creationId xmlns:a16="http://schemas.microsoft.com/office/drawing/2014/main" id="{55F8A1CC-B5B9-4089-B1C8-193755A341DB}"/>
              </a:ext>
            </a:extLst>
          </p:cNvPr>
          <p:cNvPicPr>
            <a:picLocks noGrp="1"/>
          </p:cNvPicPr>
          <p:nvPr>
            <p:ph type="pic" idx="1"/>
          </p:nvPr>
        </p:nvPicPr>
        <p:blipFill>
          <a:blip r:embed="rId2"/>
          <a:srcRect l="22849" r="22849"/>
          <a:stretch>
            <a:fillRect/>
          </a:stretch>
        </p:blipFill>
        <p:spPr>
          <a:xfrm>
            <a:off x="7849968" y="844062"/>
            <a:ext cx="3403600" cy="4305672"/>
          </a:xfrm>
          <a:prstGeom prst="rect">
            <a:avLst/>
          </a:prstGeom>
        </p:spPr>
      </p:pic>
    </p:spTree>
    <p:extLst>
      <p:ext uri="{BB962C8B-B14F-4D97-AF65-F5344CB8AC3E}">
        <p14:creationId xmlns:p14="http://schemas.microsoft.com/office/powerpoint/2010/main" val="1976453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02CE4-C333-4C8D-9140-190D9C9769B7}"/>
              </a:ext>
            </a:extLst>
          </p:cNvPr>
          <p:cNvSpPr>
            <a:spLocks noGrp="1"/>
          </p:cNvSpPr>
          <p:nvPr>
            <p:ph type="title"/>
          </p:nvPr>
        </p:nvSpPr>
        <p:spPr>
          <a:xfrm>
            <a:off x="-110308" y="154745"/>
            <a:ext cx="5532328" cy="967797"/>
          </a:xfrm>
        </p:spPr>
        <p:txBody>
          <a:bodyPr>
            <a:normAutofit/>
          </a:bodyPr>
          <a:lstStyle/>
          <a:p>
            <a:pPr algn="ctr"/>
            <a:r>
              <a:rPr lang="es-CO" sz="4800" dirty="0"/>
              <a:t>ARTESANIAS</a:t>
            </a:r>
          </a:p>
        </p:txBody>
      </p:sp>
      <p:sp>
        <p:nvSpPr>
          <p:cNvPr id="4" name="Marcador de texto 3">
            <a:extLst>
              <a:ext uri="{FF2B5EF4-FFF2-40B4-BE49-F238E27FC236}">
                <a16:creationId xmlns:a16="http://schemas.microsoft.com/office/drawing/2014/main" id="{670EED9A-5920-40EC-B86E-9215EA5E74E8}"/>
              </a:ext>
            </a:extLst>
          </p:cNvPr>
          <p:cNvSpPr>
            <a:spLocks noGrp="1"/>
          </p:cNvSpPr>
          <p:nvPr>
            <p:ph type="body" sz="half" idx="2"/>
          </p:nvPr>
        </p:nvSpPr>
        <p:spPr>
          <a:xfrm>
            <a:off x="239151" y="1153924"/>
            <a:ext cx="7033846" cy="4895184"/>
          </a:xfrm>
        </p:spPr>
        <p:txBody>
          <a:bodyPr>
            <a:normAutofit lnSpcReduction="10000"/>
          </a:bodyPr>
          <a:lstStyle/>
          <a:p>
            <a:r>
              <a:rPr lang="es-CO" sz="2800" dirty="0">
                <a:effectLst/>
                <a:latin typeface="Times New Roman" panose="02020603050405020304" pitchFamily="18" charset="0"/>
                <a:ea typeface="Calibri" panose="020F0502020204030204" pitchFamily="34" charset="0"/>
                <a:cs typeface="Times New Roman" panose="02020603050405020304" pitchFamily="18" charset="0"/>
              </a:rPr>
              <a:t>Colombia tiene una gran variedad de artesanías tradicionales que reflejan la historia y la cultura de sus diferentes regiones. Según el Ministerio de Comercio, Industria y Turismo de Colombia, las artesanías del país son reconocidas por su calidad y diversidad, y son una fuente importante de ingresos para muchas comunidades locales. Algunas de las artesanías más populares incluyen tejidos, cerámica, tallado en madera, joyería y cestería.</a:t>
            </a:r>
          </a:p>
          <a:p>
            <a:endParaRPr lang="es-CO" dirty="0"/>
          </a:p>
        </p:txBody>
      </p:sp>
      <p:pic>
        <p:nvPicPr>
          <p:cNvPr id="5" name="Marcador de posición de imagen 4">
            <a:extLst>
              <a:ext uri="{FF2B5EF4-FFF2-40B4-BE49-F238E27FC236}">
                <a16:creationId xmlns:a16="http://schemas.microsoft.com/office/drawing/2014/main" id="{6BFE3F73-CA64-4104-A0DB-C675ECD7D877}"/>
              </a:ext>
            </a:extLst>
          </p:cNvPr>
          <p:cNvPicPr>
            <a:picLocks noGrp="1"/>
          </p:cNvPicPr>
          <p:nvPr>
            <p:ph type="pic" idx="1"/>
          </p:nvPr>
        </p:nvPicPr>
        <p:blipFill>
          <a:blip r:embed="rId2"/>
          <a:srcRect l="25813" r="25813"/>
          <a:stretch>
            <a:fillRect/>
          </a:stretch>
        </p:blipFill>
        <p:spPr>
          <a:xfrm>
            <a:off x="7864475" y="717452"/>
            <a:ext cx="3262313" cy="4572000"/>
          </a:xfrm>
          <a:prstGeom prst="rect">
            <a:avLst/>
          </a:prstGeom>
        </p:spPr>
      </p:pic>
    </p:spTree>
    <p:extLst>
      <p:ext uri="{BB962C8B-B14F-4D97-AF65-F5344CB8AC3E}">
        <p14:creationId xmlns:p14="http://schemas.microsoft.com/office/powerpoint/2010/main" val="393749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0289B-EFC1-4EFD-BD84-19EA2ABA0D65}"/>
              </a:ext>
            </a:extLst>
          </p:cNvPr>
          <p:cNvSpPr>
            <a:spLocks noGrp="1"/>
          </p:cNvSpPr>
          <p:nvPr>
            <p:ph type="title"/>
          </p:nvPr>
        </p:nvSpPr>
        <p:spPr>
          <a:xfrm>
            <a:off x="255453" y="207250"/>
            <a:ext cx="5532328" cy="749353"/>
          </a:xfrm>
        </p:spPr>
        <p:txBody>
          <a:bodyPr>
            <a:noAutofit/>
          </a:bodyPr>
          <a:lstStyle/>
          <a:p>
            <a:pPr algn="ctr"/>
            <a:r>
              <a:rPr lang="es-CO" sz="4800" dirty="0"/>
              <a:t>MUSICA</a:t>
            </a:r>
          </a:p>
        </p:txBody>
      </p:sp>
      <p:sp>
        <p:nvSpPr>
          <p:cNvPr id="4" name="Marcador de texto 3">
            <a:extLst>
              <a:ext uri="{FF2B5EF4-FFF2-40B4-BE49-F238E27FC236}">
                <a16:creationId xmlns:a16="http://schemas.microsoft.com/office/drawing/2014/main" id="{0D49D179-C716-46E6-B3FB-D3B059250EC3}"/>
              </a:ext>
            </a:extLst>
          </p:cNvPr>
          <p:cNvSpPr>
            <a:spLocks noGrp="1"/>
          </p:cNvSpPr>
          <p:nvPr>
            <p:ph type="body" sz="half" idx="2"/>
          </p:nvPr>
        </p:nvSpPr>
        <p:spPr>
          <a:xfrm>
            <a:off x="255452" y="1283407"/>
            <a:ext cx="7144153" cy="4821971"/>
          </a:xfrm>
        </p:spPr>
        <p:txBody>
          <a:bodyPr>
            <a:normAutofit lnSpcReduction="10000"/>
          </a:bodyPr>
          <a:lstStyle/>
          <a:p>
            <a:r>
              <a:rPr lang="es-CO" sz="2800" dirty="0">
                <a:effectLst/>
                <a:latin typeface="Times New Roman" panose="02020603050405020304" pitchFamily="18" charset="0"/>
                <a:ea typeface="Calibri" panose="020F0502020204030204" pitchFamily="34" charset="0"/>
              </a:rPr>
              <a:t>La música es una parte importante de la cultura colombiana y se caracteriza por la diversidad de sus géneros y ritmos. De acuerdo con el Ministerio de Cultura de Colombia, la música en Colombia es una expresión de la identidad cultural del país y refleja la mezcla de influencias africanas, indígenas y europeas. Algunos de los géneros más populares incluyen la cumbia, el vallenato, el porro, la salsa y el reggaetón</a:t>
            </a:r>
            <a:r>
              <a:rPr lang="es-CO" sz="1800" dirty="0">
                <a:effectLst/>
                <a:latin typeface="Times New Roman" panose="02020603050405020304" pitchFamily="18" charset="0"/>
                <a:ea typeface="Calibri" panose="020F0502020204030204" pitchFamily="34" charset="0"/>
              </a:rPr>
              <a:t>.</a:t>
            </a:r>
            <a:endParaRPr lang="es-CO" dirty="0"/>
          </a:p>
        </p:txBody>
      </p:sp>
      <p:pic>
        <p:nvPicPr>
          <p:cNvPr id="5" name="Marcador de posición de imagen 4">
            <a:extLst>
              <a:ext uri="{FF2B5EF4-FFF2-40B4-BE49-F238E27FC236}">
                <a16:creationId xmlns:a16="http://schemas.microsoft.com/office/drawing/2014/main" id="{4D5C3C5B-7338-43FB-9B74-B569DE383EEA}"/>
              </a:ext>
            </a:extLst>
          </p:cNvPr>
          <p:cNvPicPr>
            <a:picLocks noGrp="1"/>
          </p:cNvPicPr>
          <p:nvPr>
            <p:ph type="pic" idx="1"/>
          </p:nvPr>
        </p:nvPicPr>
        <p:blipFill>
          <a:blip r:embed="rId2"/>
          <a:srcRect l="25373" r="25373"/>
          <a:stretch>
            <a:fillRect/>
          </a:stretch>
        </p:blipFill>
        <p:spPr>
          <a:xfrm>
            <a:off x="7765366" y="745588"/>
            <a:ext cx="3446585" cy="4243281"/>
          </a:xfrm>
          <a:prstGeom prst="rect">
            <a:avLst/>
          </a:prstGeom>
        </p:spPr>
      </p:pic>
    </p:spTree>
    <p:extLst>
      <p:ext uri="{BB962C8B-B14F-4D97-AF65-F5344CB8AC3E}">
        <p14:creationId xmlns:p14="http://schemas.microsoft.com/office/powerpoint/2010/main" val="231013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6D9F9-6A00-43D1-A7DA-16571E4AEEFC}"/>
              </a:ext>
            </a:extLst>
          </p:cNvPr>
          <p:cNvSpPr>
            <a:spLocks noGrp="1"/>
          </p:cNvSpPr>
          <p:nvPr>
            <p:ph type="title"/>
          </p:nvPr>
        </p:nvSpPr>
        <p:spPr>
          <a:xfrm>
            <a:off x="154745" y="207250"/>
            <a:ext cx="6688112" cy="1241722"/>
          </a:xfrm>
        </p:spPr>
        <p:txBody>
          <a:bodyPr>
            <a:normAutofit/>
          </a:bodyPr>
          <a:lstStyle/>
          <a:p>
            <a:pPr algn="ctr"/>
            <a:r>
              <a:rPr lang="es-CO" sz="3600" dirty="0">
                <a:effectLst/>
                <a:latin typeface="Times New Roman" panose="02020603050405020304" pitchFamily="18" charset="0"/>
                <a:ea typeface="Calibri" panose="020F0502020204030204" pitchFamily="34" charset="0"/>
              </a:rPr>
              <a:t>Festivales y celebraciones</a:t>
            </a:r>
            <a:endParaRPr lang="es-CO" sz="3600" dirty="0"/>
          </a:p>
        </p:txBody>
      </p:sp>
      <p:sp>
        <p:nvSpPr>
          <p:cNvPr id="4" name="Marcador de texto 3">
            <a:extLst>
              <a:ext uri="{FF2B5EF4-FFF2-40B4-BE49-F238E27FC236}">
                <a16:creationId xmlns:a16="http://schemas.microsoft.com/office/drawing/2014/main" id="{936F6E35-72BF-4D01-B34C-61D64DDCE823}"/>
              </a:ext>
            </a:extLst>
          </p:cNvPr>
          <p:cNvSpPr>
            <a:spLocks noGrp="1"/>
          </p:cNvSpPr>
          <p:nvPr>
            <p:ph type="body" sz="half" idx="2"/>
          </p:nvPr>
        </p:nvSpPr>
        <p:spPr>
          <a:xfrm>
            <a:off x="154745" y="1645920"/>
            <a:ext cx="7132320" cy="4431323"/>
          </a:xfrm>
        </p:spPr>
        <p:txBody>
          <a:bodyPr>
            <a:normAutofit/>
          </a:bodyPr>
          <a:lstStyle/>
          <a:p>
            <a:r>
              <a:rPr lang="es-CO" sz="2400" dirty="0">
                <a:effectLst/>
                <a:latin typeface="Times New Roman" panose="02020603050405020304" pitchFamily="18" charset="0"/>
                <a:ea typeface="Calibri" panose="020F0502020204030204" pitchFamily="34" charset="0"/>
                <a:cs typeface="Times New Roman" panose="02020603050405020304" pitchFamily="18" charset="0"/>
              </a:rPr>
              <a:t>Colombia es conocida por sus festivales y celebraciones coloridas y vibrantes, que reflejan la riqueza cultural del país. Según el Ministerio de Cultura de Colombia, los festivales y celebraciones en el país son una oportunidad para celebrar las tradiciones y la diversidad cultural de sus diferentes regiones. Algunos de los más importantes son el Carnaval de Barranquilla, la Feria de las Flores de Medellín y el Festival Iberoamericano de Teatro de Bogotá. (Colombia </a:t>
            </a:r>
            <a:r>
              <a:rPr lang="es-CO" sz="2400" dirty="0" err="1">
                <a:effectLst/>
                <a:latin typeface="Times New Roman" panose="02020603050405020304" pitchFamily="18" charset="0"/>
                <a:ea typeface="Calibri" panose="020F0502020204030204" pitchFamily="34" charset="0"/>
                <a:cs typeface="Times New Roman" panose="02020603050405020304" pitchFamily="18" charset="0"/>
              </a:rPr>
              <a:t>Travel</a:t>
            </a:r>
            <a:r>
              <a:rPr lang="es-CO" sz="2400" dirty="0">
                <a:effectLst/>
                <a:latin typeface="Times New Roman" panose="02020603050405020304" pitchFamily="18" charset="0"/>
                <a:ea typeface="Calibri" panose="020F0502020204030204" pitchFamily="34" charset="0"/>
                <a:cs typeface="Times New Roman" panose="02020603050405020304" pitchFamily="18" charset="0"/>
              </a:rPr>
              <a:t>, 2022</a:t>
            </a:r>
            <a:r>
              <a:rPr lang="es-CO" sz="240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CO"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O" dirty="0"/>
          </a:p>
        </p:txBody>
      </p:sp>
      <p:pic>
        <p:nvPicPr>
          <p:cNvPr id="5" name="Marcador de posición de imagen 4">
            <a:extLst>
              <a:ext uri="{FF2B5EF4-FFF2-40B4-BE49-F238E27FC236}">
                <a16:creationId xmlns:a16="http://schemas.microsoft.com/office/drawing/2014/main" id="{A57BB401-CFB7-48B4-A872-35EA96BE7221}"/>
              </a:ext>
            </a:extLst>
          </p:cNvPr>
          <p:cNvPicPr>
            <a:picLocks noGrp="1"/>
          </p:cNvPicPr>
          <p:nvPr>
            <p:ph type="pic" idx="1"/>
          </p:nvPr>
        </p:nvPicPr>
        <p:blipFill>
          <a:blip r:embed="rId2"/>
          <a:srcRect l="33064" r="33064"/>
          <a:stretch>
            <a:fillRect/>
          </a:stretch>
        </p:blipFill>
        <p:spPr>
          <a:xfrm>
            <a:off x="7779435" y="557547"/>
            <a:ext cx="3404380" cy="4689701"/>
          </a:xfrm>
          <a:prstGeom prst="rect">
            <a:avLst/>
          </a:prstGeom>
        </p:spPr>
      </p:pic>
    </p:spTree>
    <p:extLst>
      <p:ext uri="{BB962C8B-B14F-4D97-AF65-F5344CB8AC3E}">
        <p14:creationId xmlns:p14="http://schemas.microsoft.com/office/powerpoint/2010/main" val="75214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54C69-22E2-41F3-92D0-E33D88261FD8}"/>
              </a:ext>
            </a:extLst>
          </p:cNvPr>
          <p:cNvSpPr>
            <a:spLocks noGrp="1"/>
          </p:cNvSpPr>
          <p:nvPr>
            <p:ph type="title"/>
          </p:nvPr>
        </p:nvSpPr>
        <p:spPr>
          <a:xfrm>
            <a:off x="1451579" y="182880"/>
            <a:ext cx="9603275" cy="604911"/>
          </a:xfrm>
        </p:spPr>
        <p:txBody>
          <a:bodyPr/>
          <a:lstStyle/>
          <a:p>
            <a:pPr algn="ctr"/>
            <a:r>
              <a:rPr lang="es-CO" dirty="0"/>
              <a:t>INTRODUCCIÓN</a:t>
            </a:r>
          </a:p>
        </p:txBody>
      </p:sp>
      <p:sp>
        <p:nvSpPr>
          <p:cNvPr id="3" name="Marcador de contenido 2">
            <a:extLst>
              <a:ext uri="{FF2B5EF4-FFF2-40B4-BE49-F238E27FC236}">
                <a16:creationId xmlns:a16="http://schemas.microsoft.com/office/drawing/2014/main" id="{75F65DAB-AB54-47C8-8958-545467C3DDE6}"/>
              </a:ext>
            </a:extLst>
          </p:cNvPr>
          <p:cNvSpPr>
            <a:spLocks noGrp="1"/>
          </p:cNvSpPr>
          <p:nvPr>
            <p:ph idx="1"/>
          </p:nvPr>
        </p:nvSpPr>
        <p:spPr>
          <a:xfrm>
            <a:off x="154745" y="787791"/>
            <a:ext cx="11901267" cy="5887329"/>
          </a:xfrm>
        </p:spPr>
        <p:txBody>
          <a:bodyPr>
            <a:noAutofit/>
          </a:bodyPr>
          <a:lstStyle/>
          <a:p>
            <a:pPr algn="just">
              <a:lnSpc>
                <a:spcPct val="150000"/>
              </a:lnSpc>
              <a:spcAft>
                <a:spcPts val="800"/>
              </a:spcAft>
            </a:pPr>
            <a:r>
              <a:rPr lang="es-CO" dirty="0">
                <a:effectLst/>
                <a:latin typeface="Times New Roman" panose="02020603050405020304" pitchFamily="18" charset="0"/>
                <a:ea typeface="Calibri" panose="020F0502020204030204" pitchFamily="34" charset="0"/>
                <a:cs typeface="Times New Roman" panose="02020603050405020304" pitchFamily="18" charset="0"/>
              </a:rPr>
              <a:t>Colombia, reconocido como uno de los países con mayor biodiversidad a nivel mundial, también ostenta el título de uno de los principales exportadores de café. Mi elección de este tema es doblemente significativa: no solo responde a la relevancia global de Colombia, sino que también tiene un componente personal al ser mi país de origen. En muchas ocasiones, las representaciones mediáticas tienden a asociar a Colombia con aspectos negativos, desviando la atención de su vasto patrimonio natural y cultural, cada vez más atractivo para el turismo.</a:t>
            </a:r>
          </a:p>
          <a:p>
            <a:r>
              <a:rPr lang="es-CO" dirty="0">
                <a:effectLst/>
                <a:latin typeface="Times New Roman" panose="02020603050405020304" pitchFamily="18" charset="0"/>
                <a:ea typeface="Calibri" panose="020F0502020204030204" pitchFamily="34" charset="0"/>
              </a:rPr>
              <a:t>El propósito fundamental de este trabajo es desafiar esas percepciones y demostrar que Colombia es un país lleno de potencial desde diversas perspectivas, centrándonos especialmente en su viabilidad desde un enfoque geo-turístico. En este contexto, exploraremos los principales ámbitos turísticos que surgen de la abundancia y calidad de sus atractivos, así como los diversos tipos de turismo que ofrece. Específicamente, nos sumergiremos en el fascinante mundo del turismo cafetero, una industria en crecimiento que fusiona la apreciación de la calidad del café con la exploración de la belleza natural y la rica cultura colombiana.</a:t>
            </a:r>
            <a:endParaRPr lang="es-CO" dirty="0"/>
          </a:p>
        </p:txBody>
      </p:sp>
    </p:spTree>
    <p:extLst>
      <p:ext uri="{BB962C8B-B14F-4D97-AF65-F5344CB8AC3E}">
        <p14:creationId xmlns:p14="http://schemas.microsoft.com/office/powerpoint/2010/main" val="30085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ABEF2-71DE-4007-B8FA-8D60B358C2CD}"/>
              </a:ext>
            </a:extLst>
          </p:cNvPr>
          <p:cNvSpPr>
            <a:spLocks noGrp="1"/>
          </p:cNvSpPr>
          <p:nvPr>
            <p:ph type="title"/>
          </p:nvPr>
        </p:nvSpPr>
        <p:spPr>
          <a:xfrm>
            <a:off x="182879" y="0"/>
            <a:ext cx="7174523" cy="721218"/>
          </a:xfrm>
        </p:spPr>
        <p:txBody>
          <a:bodyPr>
            <a:normAutofit/>
          </a:bodyPr>
          <a:lstStyle/>
          <a:p>
            <a:r>
              <a:rPr lang="es-CO" sz="2400" dirty="0">
                <a:effectLst/>
                <a:latin typeface="Times New Roman" panose="02020603050405020304" pitchFamily="18" charset="0"/>
                <a:ea typeface="Calibri" panose="020F0502020204030204" pitchFamily="34" charset="0"/>
              </a:rPr>
              <a:t>Los recursos culturales de Colombia </a:t>
            </a:r>
            <a:endParaRPr lang="es-CO" sz="2400" dirty="0"/>
          </a:p>
        </p:txBody>
      </p:sp>
      <p:sp>
        <p:nvSpPr>
          <p:cNvPr id="4" name="Marcador de texto 3">
            <a:extLst>
              <a:ext uri="{FF2B5EF4-FFF2-40B4-BE49-F238E27FC236}">
                <a16:creationId xmlns:a16="http://schemas.microsoft.com/office/drawing/2014/main" id="{E760AB06-B420-4EA3-B063-09836015E903}"/>
              </a:ext>
            </a:extLst>
          </p:cNvPr>
          <p:cNvSpPr>
            <a:spLocks noGrp="1"/>
          </p:cNvSpPr>
          <p:nvPr>
            <p:ph type="body" sz="half" idx="2"/>
          </p:nvPr>
        </p:nvSpPr>
        <p:spPr>
          <a:xfrm>
            <a:off x="182879" y="1051962"/>
            <a:ext cx="7174523" cy="2056997"/>
          </a:xfrm>
        </p:spPr>
        <p:txBody>
          <a:bodyPr>
            <a:normAutofit fontScale="25000" lnSpcReduction="20000"/>
          </a:bodyPr>
          <a:lstStyle/>
          <a:p>
            <a:pPr algn="just">
              <a:lnSpc>
                <a:spcPct val="150000"/>
              </a:lnSpc>
              <a:spcAft>
                <a:spcPts val="800"/>
              </a:spcAft>
            </a:pPr>
            <a:r>
              <a:rPr lang="es-CO" sz="8000" dirty="0">
                <a:effectLst/>
                <a:latin typeface="Times New Roman" panose="02020603050405020304" pitchFamily="18" charset="0"/>
                <a:ea typeface="Calibri" panose="020F0502020204030204" pitchFamily="34" charset="0"/>
                <a:cs typeface="Times New Roman" panose="02020603050405020304" pitchFamily="18" charset="0"/>
              </a:rPr>
              <a:t>son muy importantes para el turismo, ya que ofrecen una variedad de experiencias culturales auténticas y atractivas para los turistas. De acuerdo con el portal de turismo oficial de Colombia, "Colombia es un país donde los turistas pueden encontrar una amplia oferta cultural que incluye literatura, arte, música, arquitectura, gastronomía y festivales y celebraciones”.</a:t>
            </a:r>
          </a:p>
          <a:p>
            <a:pPr algn="just">
              <a:lnSpc>
                <a:spcPct val="150000"/>
              </a:lnSpc>
              <a:spcAft>
                <a:spcPts val="800"/>
              </a:spcAft>
            </a:pPr>
            <a:r>
              <a:rPr lang="es-CO" sz="8000" b="1" dirty="0">
                <a:effectLst/>
                <a:latin typeface="Times New Roman" panose="02020603050405020304" pitchFamily="18" charset="0"/>
                <a:ea typeface="Calibri" panose="020F0502020204030204" pitchFamily="34" charset="0"/>
                <a:cs typeface="Times New Roman" panose="02020603050405020304" pitchFamily="18" charset="0"/>
              </a:rPr>
              <a:t>Danzas: </a:t>
            </a:r>
            <a:r>
              <a:rPr lang="es-CO" sz="8000" dirty="0">
                <a:effectLst/>
                <a:latin typeface="Times New Roman" panose="02020603050405020304" pitchFamily="18" charset="0"/>
                <a:ea typeface="Calibri" panose="020F0502020204030204" pitchFamily="34" charset="0"/>
                <a:cs typeface="Times New Roman" panose="02020603050405020304" pitchFamily="18" charset="0"/>
              </a:rPr>
              <a:t>Las danzas tradicionales son una parte importante de la cultura colombiana y varían según la región. Según el Ministerio de Cultura de Colombia, las danzas en el país son una forma de expresión artística y cultural que refleja la diversidad étnica y cultural de sus diferentes regiones. Algunas de las danzas más conocidas incluyen la cumbia, el bambuco, el joropo y el mapalé.</a:t>
            </a:r>
          </a:p>
          <a:p>
            <a:endParaRPr lang="es-CO" dirty="0"/>
          </a:p>
        </p:txBody>
      </p:sp>
      <p:pic>
        <p:nvPicPr>
          <p:cNvPr id="5" name="Marcador de posición de imagen 4">
            <a:extLst>
              <a:ext uri="{FF2B5EF4-FFF2-40B4-BE49-F238E27FC236}">
                <a16:creationId xmlns:a16="http://schemas.microsoft.com/office/drawing/2014/main" id="{094D4EE9-87E9-4120-A458-F49DF5A179E5}"/>
              </a:ext>
            </a:extLst>
          </p:cNvPr>
          <p:cNvPicPr>
            <a:picLocks noGrp="1"/>
          </p:cNvPicPr>
          <p:nvPr>
            <p:ph type="pic" idx="1"/>
          </p:nvPr>
        </p:nvPicPr>
        <p:blipFill>
          <a:blip r:embed="rId2"/>
          <a:srcRect l="20389" r="20389"/>
          <a:stretch>
            <a:fillRect/>
          </a:stretch>
        </p:blipFill>
        <p:spPr>
          <a:xfrm>
            <a:off x="7821613" y="721218"/>
            <a:ext cx="3390900" cy="4722979"/>
          </a:xfrm>
          <a:prstGeom prst="rect">
            <a:avLst/>
          </a:prstGeom>
        </p:spPr>
      </p:pic>
    </p:spTree>
    <p:extLst>
      <p:ext uri="{BB962C8B-B14F-4D97-AF65-F5344CB8AC3E}">
        <p14:creationId xmlns:p14="http://schemas.microsoft.com/office/powerpoint/2010/main" val="65833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DE44C-225D-4DE2-9659-565A2E464E58}"/>
              </a:ext>
            </a:extLst>
          </p:cNvPr>
          <p:cNvSpPr>
            <a:spLocks noGrp="1"/>
          </p:cNvSpPr>
          <p:nvPr>
            <p:ph type="title"/>
          </p:nvPr>
        </p:nvSpPr>
        <p:spPr>
          <a:xfrm>
            <a:off x="253218" y="0"/>
            <a:ext cx="7033847" cy="808892"/>
          </a:xfrm>
        </p:spPr>
        <p:txBody>
          <a:bodyPr>
            <a:normAutofit/>
          </a:bodyPr>
          <a:lstStyle/>
          <a:p>
            <a:pPr algn="ctr"/>
            <a:r>
              <a:rPr lang="es-CO" sz="4000" b="1" dirty="0">
                <a:effectLst/>
                <a:latin typeface="Times New Roman" panose="02020603050405020304" pitchFamily="18" charset="0"/>
                <a:ea typeface="Calibri" panose="020F0502020204030204" pitchFamily="34" charset="0"/>
              </a:rPr>
              <a:t>Gastronomía</a:t>
            </a:r>
            <a:endParaRPr lang="es-CO" sz="4000" dirty="0"/>
          </a:p>
        </p:txBody>
      </p:sp>
      <p:sp>
        <p:nvSpPr>
          <p:cNvPr id="4" name="Marcador de texto 3">
            <a:extLst>
              <a:ext uri="{FF2B5EF4-FFF2-40B4-BE49-F238E27FC236}">
                <a16:creationId xmlns:a16="http://schemas.microsoft.com/office/drawing/2014/main" id="{9DAFDF49-37B6-4BEE-96C6-3BCA39326B05}"/>
              </a:ext>
            </a:extLst>
          </p:cNvPr>
          <p:cNvSpPr>
            <a:spLocks noGrp="1"/>
          </p:cNvSpPr>
          <p:nvPr>
            <p:ph type="body" sz="half" idx="2"/>
          </p:nvPr>
        </p:nvSpPr>
        <p:spPr>
          <a:xfrm>
            <a:off x="253218" y="808893"/>
            <a:ext cx="6935373" cy="5240216"/>
          </a:xfrm>
        </p:spPr>
        <p:txBody>
          <a:bodyPr>
            <a:normAutofit lnSpcReduction="10000"/>
          </a:bodyPr>
          <a:lstStyle/>
          <a:p>
            <a:r>
              <a:rPr lang="es-CO" sz="3600" dirty="0">
                <a:effectLst/>
                <a:latin typeface="Times New Roman" panose="02020603050405020304" pitchFamily="18" charset="0"/>
                <a:ea typeface="Calibri" panose="020F0502020204030204" pitchFamily="34" charset="0"/>
                <a:cs typeface="Times New Roman" panose="02020603050405020304" pitchFamily="18" charset="0"/>
              </a:rPr>
              <a:t>La gastronomía colombiana es variada y refleja la influencia de las diferentes culturas que han habitado el país, cuenta con diferentes platos y sabores. Algunos de los platos más populares son el ajiaco, el sancocho y la bandeja paisa. (Colombia.co, 2022)</a:t>
            </a:r>
          </a:p>
          <a:p>
            <a:endParaRPr lang="es-CO" dirty="0"/>
          </a:p>
        </p:txBody>
      </p:sp>
      <p:pic>
        <p:nvPicPr>
          <p:cNvPr id="5" name="Marcador de posición de imagen 4">
            <a:extLst>
              <a:ext uri="{FF2B5EF4-FFF2-40B4-BE49-F238E27FC236}">
                <a16:creationId xmlns:a16="http://schemas.microsoft.com/office/drawing/2014/main" id="{DBAD2B55-EDAD-4A92-80BB-293EE1A6635D}"/>
              </a:ext>
            </a:extLst>
          </p:cNvPr>
          <p:cNvPicPr>
            <a:picLocks noGrp="1"/>
          </p:cNvPicPr>
          <p:nvPr>
            <p:ph type="pic" idx="1"/>
          </p:nvPr>
        </p:nvPicPr>
        <p:blipFill>
          <a:blip r:embed="rId2"/>
          <a:srcRect l="30492" r="30492"/>
          <a:stretch>
            <a:fillRect/>
          </a:stretch>
        </p:blipFill>
        <p:spPr>
          <a:xfrm>
            <a:off x="7807325" y="809625"/>
            <a:ext cx="3348038" cy="4179888"/>
          </a:xfrm>
          <a:prstGeom prst="rect">
            <a:avLst/>
          </a:prstGeom>
        </p:spPr>
      </p:pic>
    </p:spTree>
    <p:extLst>
      <p:ext uri="{BB962C8B-B14F-4D97-AF65-F5344CB8AC3E}">
        <p14:creationId xmlns:p14="http://schemas.microsoft.com/office/powerpoint/2010/main" val="339042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FE1A5B4-848F-434F-9A9B-8F72B8BE49D2}"/>
              </a:ext>
            </a:extLst>
          </p:cNvPr>
          <p:cNvSpPr>
            <a:spLocks noGrp="1"/>
          </p:cNvSpPr>
          <p:nvPr>
            <p:ph type="title"/>
          </p:nvPr>
        </p:nvSpPr>
        <p:spPr>
          <a:xfrm>
            <a:off x="1714477" y="1"/>
            <a:ext cx="9607661" cy="801944"/>
          </a:xfrm>
        </p:spPr>
        <p:txBody>
          <a:bodyPr>
            <a:normAutofit/>
          </a:bodyPr>
          <a:lstStyle/>
          <a:p>
            <a:pPr algn="ctr"/>
            <a:r>
              <a:rPr lang="es-CO" sz="4800" dirty="0"/>
              <a:t>CONECTIVIDAD</a:t>
            </a:r>
          </a:p>
        </p:txBody>
      </p:sp>
      <p:sp>
        <p:nvSpPr>
          <p:cNvPr id="6" name="Marcador de texto 5">
            <a:extLst>
              <a:ext uri="{FF2B5EF4-FFF2-40B4-BE49-F238E27FC236}">
                <a16:creationId xmlns:a16="http://schemas.microsoft.com/office/drawing/2014/main" id="{8236ACB0-57F7-41BF-8841-9B448C389595}"/>
              </a:ext>
            </a:extLst>
          </p:cNvPr>
          <p:cNvSpPr>
            <a:spLocks noGrp="1"/>
          </p:cNvSpPr>
          <p:nvPr>
            <p:ph type="body" idx="1"/>
          </p:nvPr>
        </p:nvSpPr>
        <p:spPr>
          <a:xfrm>
            <a:off x="562708" y="1009774"/>
            <a:ext cx="5628109" cy="801943"/>
          </a:xfrm>
        </p:spPr>
        <p:txBody>
          <a:bodyPr/>
          <a:lstStyle/>
          <a:p>
            <a:r>
              <a:rPr lang="es-CO" dirty="0"/>
              <a:t>INGRESO POR VIA AEREA</a:t>
            </a:r>
          </a:p>
        </p:txBody>
      </p:sp>
      <p:sp>
        <p:nvSpPr>
          <p:cNvPr id="8" name="Marcador de texto 7">
            <a:extLst>
              <a:ext uri="{FF2B5EF4-FFF2-40B4-BE49-F238E27FC236}">
                <a16:creationId xmlns:a16="http://schemas.microsoft.com/office/drawing/2014/main" id="{DD2CAE8D-C35F-4B56-9C68-41FE95A94272}"/>
              </a:ext>
            </a:extLst>
          </p:cNvPr>
          <p:cNvSpPr>
            <a:spLocks noGrp="1"/>
          </p:cNvSpPr>
          <p:nvPr>
            <p:ph type="body" sz="quarter" idx="3"/>
          </p:nvPr>
        </p:nvSpPr>
        <p:spPr>
          <a:xfrm>
            <a:off x="6313888" y="992961"/>
            <a:ext cx="4645152" cy="802237"/>
          </a:xfrm>
        </p:spPr>
        <p:txBody>
          <a:bodyPr/>
          <a:lstStyle/>
          <a:p>
            <a:pPr algn="ctr"/>
            <a:r>
              <a:rPr lang="es-CO" dirty="0"/>
              <a:t>INGRESO POR VIA TERRESSTRE</a:t>
            </a:r>
          </a:p>
        </p:txBody>
      </p:sp>
      <p:pic>
        <p:nvPicPr>
          <p:cNvPr id="11" name="Marcador de contenido 10">
            <a:extLst>
              <a:ext uri="{FF2B5EF4-FFF2-40B4-BE49-F238E27FC236}">
                <a16:creationId xmlns:a16="http://schemas.microsoft.com/office/drawing/2014/main" id="{5C7F08DC-16F5-4B31-8232-CD8D88371D9F}"/>
              </a:ext>
            </a:extLst>
          </p:cNvPr>
          <p:cNvPicPr>
            <a:picLocks noGrp="1"/>
          </p:cNvPicPr>
          <p:nvPr>
            <p:ph sz="half" idx="2"/>
          </p:nvPr>
        </p:nvPicPr>
        <p:blipFill>
          <a:blip r:embed="rId2"/>
          <a:stretch>
            <a:fillRect/>
          </a:stretch>
        </p:blipFill>
        <p:spPr>
          <a:xfrm>
            <a:off x="561975" y="2083712"/>
            <a:ext cx="5530850" cy="3697052"/>
          </a:xfrm>
          <a:prstGeom prst="rect">
            <a:avLst/>
          </a:prstGeom>
        </p:spPr>
      </p:pic>
      <p:pic>
        <p:nvPicPr>
          <p:cNvPr id="12" name="Marcador de contenido 11">
            <a:extLst>
              <a:ext uri="{FF2B5EF4-FFF2-40B4-BE49-F238E27FC236}">
                <a16:creationId xmlns:a16="http://schemas.microsoft.com/office/drawing/2014/main" id="{3F025D3F-F2AF-4B61-A111-1C8046A1AC3A}"/>
              </a:ext>
            </a:extLst>
          </p:cNvPr>
          <p:cNvPicPr>
            <a:picLocks noGrp="1"/>
          </p:cNvPicPr>
          <p:nvPr>
            <p:ph sz="quarter" idx="4"/>
          </p:nvPr>
        </p:nvPicPr>
        <p:blipFill>
          <a:blip r:embed="rId3"/>
          <a:stretch>
            <a:fillRect/>
          </a:stretch>
        </p:blipFill>
        <p:spPr>
          <a:xfrm>
            <a:off x="6259513" y="2204671"/>
            <a:ext cx="5529262" cy="3780571"/>
          </a:xfrm>
          <a:prstGeom prst="rect">
            <a:avLst/>
          </a:prstGeom>
        </p:spPr>
      </p:pic>
    </p:spTree>
    <p:extLst>
      <p:ext uri="{BB962C8B-B14F-4D97-AF65-F5344CB8AC3E}">
        <p14:creationId xmlns:p14="http://schemas.microsoft.com/office/powerpoint/2010/main" val="305901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89CD54B1-40A4-44E5-9094-61AC91D75B67}"/>
              </a:ext>
            </a:extLst>
          </p:cNvPr>
          <p:cNvSpPr>
            <a:spLocks noGrp="1"/>
          </p:cNvSpPr>
          <p:nvPr>
            <p:ph type="title"/>
          </p:nvPr>
        </p:nvSpPr>
        <p:spPr>
          <a:xfrm>
            <a:off x="225083" y="0"/>
            <a:ext cx="11966917" cy="844062"/>
          </a:xfrm>
        </p:spPr>
        <p:txBody>
          <a:bodyPr>
            <a:normAutofit fontScale="90000"/>
          </a:bodyPr>
          <a:lstStyle/>
          <a:p>
            <a:pPr algn="ctr"/>
            <a:r>
              <a:rPr lang="es-CO" sz="28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8. COLOMBIA EN EL COTEXTO TURISTICO MUNDIAL</a:t>
            </a:r>
            <a:br>
              <a:rPr lang="es-CO" sz="18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s-CO" dirty="0"/>
          </a:p>
        </p:txBody>
      </p:sp>
      <p:sp>
        <p:nvSpPr>
          <p:cNvPr id="8" name="Marcador de contenido 7">
            <a:extLst>
              <a:ext uri="{FF2B5EF4-FFF2-40B4-BE49-F238E27FC236}">
                <a16:creationId xmlns:a16="http://schemas.microsoft.com/office/drawing/2014/main" id="{F2E9ABB4-71B1-4C38-906E-75C3178895A1}"/>
              </a:ext>
            </a:extLst>
          </p:cNvPr>
          <p:cNvSpPr>
            <a:spLocks noGrp="1"/>
          </p:cNvSpPr>
          <p:nvPr>
            <p:ph idx="1"/>
          </p:nvPr>
        </p:nvSpPr>
        <p:spPr>
          <a:xfrm>
            <a:off x="126609" y="562708"/>
            <a:ext cx="12065391" cy="5598941"/>
          </a:xfrm>
        </p:spPr>
        <p:txBody>
          <a:bodyPr>
            <a:normAutofit lnSpcReduction="10000"/>
          </a:bodyPr>
          <a:lstStyle/>
          <a:p>
            <a:pPr marL="0" indent="0" algn="just">
              <a:lnSpc>
                <a:spcPct val="150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Colombia al igual que otros países de América Latina presentó tendencias de crecimiento en la industria del turismo hasta antes del inicio de la emergencia mundial por la pandemia. Sin embargo, Colombia tiene poco peso en el turismo mundial si se compara con países como Estados Unidos, España, China e Italia, que superaron en el 2015 los 50 millones de turistas internacionales incluso Francia que superó los 80 millones, mientras en Colombia se registraron cerca de 3 millones.</a:t>
            </a:r>
          </a:p>
          <a:p>
            <a:pPr marL="0" indent="0" algn="just">
              <a:lnSpc>
                <a:spcPct val="150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Una estrategia del gobierno nacional, liderada por MinCIT, para mitigar esta situación es la puesta en marcha de los 12 corredores turísticos del país, que ofrecen experiencias, productos y servicios diferentes y de calidad. Estos son:</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8.1 Corredor Turístico del Paisaje Cultural Cafetero – PCC (Caldas, Risaralda, Quindío y</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el norte del Valle del Cauca).</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8.2 Corredor turístico de los llanos (Meta, Casanare, Arauca).</a:t>
            </a:r>
          </a:p>
          <a:p>
            <a:pPr marL="0" indent="0" algn="just">
              <a:lnSpc>
                <a:spcPct val="106000"/>
              </a:lnSpc>
              <a:spcAft>
                <a:spcPts val="800"/>
              </a:spcAft>
              <a:buNone/>
            </a:pPr>
            <a:r>
              <a:rPr lang="es-CO" dirty="0">
                <a:latin typeface="Times New Roman" panose="02020603050405020304" pitchFamily="18" charset="0"/>
                <a:ea typeface="Calibri" panose="020F0502020204030204" pitchFamily="34" charset="0"/>
                <a:cs typeface="Times New Roman" panose="02020603050405020304" pitchFamily="18" charset="0"/>
              </a:rPr>
              <a:t>8.3 Corredor turístico </a:t>
            </a:r>
            <a:r>
              <a:rPr lang="es-CO" dirty="0">
                <a:effectLst/>
                <a:latin typeface="Times New Roman" panose="02020603050405020304" pitchFamily="18" charset="0"/>
                <a:ea typeface="Calibri" panose="020F0502020204030204" pitchFamily="34" charset="0"/>
                <a:cs typeface="Times New Roman" panose="02020603050405020304" pitchFamily="18" charset="0"/>
              </a:rPr>
              <a:t>de la Orinoquía (Guainía, Vaupés, Guaviare y Vichada</a:t>
            </a:r>
          </a:p>
          <a:p>
            <a:pPr marL="0" indent="0" algn="just">
              <a:lnSpc>
                <a:spcPct val="106000"/>
              </a:lnSpc>
              <a:spcAft>
                <a:spcPts val="800"/>
              </a:spcAft>
              <a:buNone/>
            </a:pP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2623237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7445B-E432-4E6A-8171-3CF0E5FCC1AD}"/>
              </a:ext>
            </a:extLst>
          </p:cNvPr>
          <p:cNvSpPr>
            <a:spLocks noGrp="1"/>
          </p:cNvSpPr>
          <p:nvPr>
            <p:ph type="title"/>
          </p:nvPr>
        </p:nvSpPr>
        <p:spPr>
          <a:xfrm>
            <a:off x="1294362" y="101134"/>
            <a:ext cx="9603275" cy="588183"/>
          </a:xfrm>
        </p:spPr>
        <p:txBody>
          <a:bodyPr/>
          <a:lstStyle/>
          <a:p>
            <a:r>
              <a:rPr lang="es-CO" dirty="0"/>
              <a:t>Continuación corredores turísticos</a:t>
            </a:r>
          </a:p>
        </p:txBody>
      </p:sp>
      <p:sp>
        <p:nvSpPr>
          <p:cNvPr id="3" name="Marcador de contenido 2">
            <a:extLst>
              <a:ext uri="{FF2B5EF4-FFF2-40B4-BE49-F238E27FC236}">
                <a16:creationId xmlns:a16="http://schemas.microsoft.com/office/drawing/2014/main" id="{98589567-92CD-4B17-AF3D-857FA4315AC3}"/>
              </a:ext>
            </a:extLst>
          </p:cNvPr>
          <p:cNvSpPr>
            <a:spLocks noGrp="1"/>
          </p:cNvSpPr>
          <p:nvPr>
            <p:ph idx="1"/>
          </p:nvPr>
        </p:nvSpPr>
        <p:spPr>
          <a:xfrm>
            <a:off x="351692" y="689317"/>
            <a:ext cx="11662117" cy="5430129"/>
          </a:xfrm>
        </p:spPr>
        <p:txBody>
          <a:bodyPr/>
          <a:lstStyle/>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8.4 Corredor Turístico de La Selva (Amazonas, Caquetá y Putumayo).</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8.5 Corredor Turístico del Golfo de Morrosquillo y Sabana (Córdoba, Sucre y Bolívar).</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8.6 Corredor Turístico del Pacífico (Chocó, Valle del Cauca, Cauca y Nariño).</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8.7  Corredor Turístico del Nororiente (Santander y Norte de Santander).</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8.8  Corredor Turístico Central (Bogotá, Cundinamarca, Boyacá, Huila y Tolima).</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8.9 Corredor Turístico del Sur (Nariño y Putumayo)</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8.10 Corredor Turístico de Antioquia y Chocó</a:t>
            </a:r>
            <a:r>
              <a:rPr lang="es-CO" dirty="0">
                <a:solidFill>
                  <a:srgbClr val="00B837"/>
                </a:solidFill>
                <a:effectLst/>
                <a:latin typeface="FuturaStd-Book"/>
                <a:ea typeface="Calibri" panose="020F0502020204030204" pitchFamily="34" charset="0"/>
                <a:cs typeface="FuturaStd-Book"/>
              </a:rPr>
              <a:t>.</a:t>
            </a:r>
            <a:endParaRPr lang="es-CO"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8.11 Corredor Turístico Sea </a:t>
            </a:r>
            <a:r>
              <a:rPr lang="es-CO" dirty="0" err="1">
                <a:effectLst/>
                <a:latin typeface="Times New Roman" panose="02020603050405020304" pitchFamily="18" charset="0"/>
                <a:ea typeface="Calibri" panose="020F0502020204030204" pitchFamily="34" charset="0"/>
                <a:cs typeface="Times New Roman" panose="02020603050405020304" pitchFamily="18" charset="0"/>
              </a:rPr>
              <a:t>Flower</a:t>
            </a:r>
            <a:r>
              <a:rPr lang="es-CO" dirty="0">
                <a:effectLst/>
                <a:latin typeface="Times New Roman" panose="02020603050405020304" pitchFamily="18" charset="0"/>
                <a:ea typeface="Calibri" panose="020F0502020204030204" pitchFamily="34" charset="0"/>
                <a:cs typeface="Times New Roman" panose="02020603050405020304" pitchFamily="18" charset="0"/>
              </a:rPr>
              <a:t> (Archipiélago de San Andrés, Providencia y Santa Catalina.</a:t>
            </a:r>
          </a:p>
          <a:p>
            <a:pPr marL="0" indent="0" algn="just">
              <a:lnSpc>
                <a:spcPct val="106000"/>
              </a:lnSpc>
              <a:spcAft>
                <a:spcPts val="800"/>
              </a:spcAft>
              <a:buNone/>
            </a:pPr>
            <a:r>
              <a:rPr lang="es-CO" dirty="0">
                <a:effectLst/>
                <a:latin typeface="Times New Roman" panose="02020603050405020304" pitchFamily="18" charset="0"/>
                <a:ea typeface="Calibri" panose="020F0502020204030204" pitchFamily="34" charset="0"/>
                <a:cs typeface="Times New Roman" panose="02020603050405020304" pitchFamily="18" charset="0"/>
              </a:rPr>
              <a:t>8.12 Corredor Turístico del Caribe (Guajira, Magdalena, Cesar, Atlántico y Bolívar).</a:t>
            </a:r>
          </a:p>
          <a:p>
            <a:pPr marL="0" indent="0" algn="just">
              <a:lnSpc>
                <a:spcPct val="106000"/>
              </a:lnSpc>
              <a:spcAft>
                <a:spcPts val="800"/>
              </a:spcAft>
              <a:buNone/>
            </a:pP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179819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6D7C76-C30C-4972-879F-0426CA25774F}"/>
              </a:ext>
            </a:extLst>
          </p:cNvPr>
          <p:cNvSpPr>
            <a:spLocks noGrp="1"/>
          </p:cNvSpPr>
          <p:nvPr>
            <p:ph type="title"/>
          </p:nvPr>
        </p:nvSpPr>
        <p:spPr>
          <a:xfrm>
            <a:off x="1451579" y="0"/>
            <a:ext cx="9603275" cy="872198"/>
          </a:xfrm>
        </p:spPr>
        <p:txBody>
          <a:bodyPr>
            <a:normAutofit/>
          </a:bodyPr>
          <a:lstStyle/>
          <a:p>
            <a:pPr algn="ctr"/>
            <a:r>
              <a:rPr lang="es-CO" sz="4000" dirty="0"/>
              <a:t>9. globalización</a:t>
            </a:r>
          </a:p>
        </p:txBody>
      </p:sp>
      <p:sp>
        <p:nvSpPr>
          <p:cNvPr id="3" name="Marcador de contenido 2">
            <a:extLst>
              <a:ext uri="{FF2B5EF4-FFF2-40B4-BE49-F238E27FC236}">
                <a16:creationId xmlns:a16="http://schemas.microsoft.com/office/drawing/2014/main" id="{9725486F-3341-44A2-82EC-84895E769229}"/>
              </a:ext>
            </a:extLst>
          </p:cNvPr>
          <p:cNvSpPr>
            <a:spLocks noGrp="1"/>
          </p:cNvSpPr>
          <p:nvPr>
            <p:ph idx="1"/>
          </p:nvPr>
        </p:nvSpPr>
        <p:spPr>
          <a:xfrm>
            <a:off x="267286" y="675250"/>
            <a:ext cx="11816862" cy="5514536"/>
          </a:xfrm>
        </p:spPr>
        <p:txBody>
          <a:bodyPr>
            <a:noAutofit/>
          </a:bodyPr>
          <a:lstStyle/>
          <a:p>
            <a:pPr marL="0" indent="0">
              <a:buNone/>
            </a:pPr>
            <a:r>
              <a:rPr lang="es-CO" sz="3200" dirty="0">
                <a:effectLst/>
                <a:latin typeface="Times New Roman" panose="02020603050405020304" pitchFamily="18" charset="0"/>
                <a:ea typeface="Calibri" panose="020F0502020204030204" pitchFamily="34" charset="0"/>
              </a:rPr>
              <a:t>Globalización es un fenómeno que supone la interdependencia, integración e interacción entre personas y empresas de diferentes lugares, así como de mecanismos por parte de los gobiernos y de los empresarios de multinacionales y transnacionales, para el logro entre otros propósitos de negocios de comercio a escala global. Esto ha provocado cambios profundos a nivel económico, social, cultural, ambiental, tecnológico y político, fomentando que los diferentes países creen condiciones para el desarrollo de actividades económicas, y de relaciones y vínculos comerciales y financieros internacionales</a:t>
            </a:r>
            <a:endParaRPr lang="es-CO" sz="3200" dirty="0"/>
          </a:p>
        </p:txBody>
      </p:sp>
    </p:spTree>
    <p:extLst>
      <p:ext uri="{BB962C8B-B14F-4D97-AF65-F5344CB8AC3E}">
        <p14:creationId xmlns:p14="http://schemas.microsoft.com/office/powerpoint/2010/main" val="233333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41456-EE7A-454D-8204-9506809E7FE7}"/>
              </a:ext>
            </a:extLst>
          </p:cNvPr>
          <p:cNvSpPr>
            <a:spLocks noGrp="1"/>
          </p:cNvSpPr>
          <p:nvPr>
            <p:ph type="title"/>
          </p:nvPr>
        </p:nvSpPr>
        <p:spPr>
          <a:xfrm>
            <a:off x="1592256" y="1"/>
            <a:ext cx="9603275" cy="661182"/>
          </a:xfrm>
        </p:spPr>
        <p:txBody>
          <a:bodyPr>
            <a:normAutofit/>
          </a:bodyPr>
          <a:lstStyle/>
          <a:p>
            <a:pPr algn="ctr"/>
            <a:r>
              <a:rPr lang="es-CO" sz="4000" dirty="0"/>
              <a:t>CONCLUSIONES</a:t>
            </a:r>
          </a:p>
        </p:txBody>
      </p:sp>
      <p:sp>
        <p:nvSpPr>
          <p:cNvPr id="3" name="Marcador de contenido 2">
            <a:extLst>
              <a:ext uri="{FF2B5EF4-FFF2-40B4-BE49-F238E27FC236}">
                <a16:creationId xmlns:a16="http://schemas.microsoft.com/office/drawing/2014/main" id="{0636C828-01CB-48AD-907C-70B586CB87BA}"/>
              </a:ext>
            </a:extLst>
          </p:cNvPr>
          <p:cNvSpPr>
            <a:spLocks noGrp="1"/>
          </p:cNvSpPr>
          <p:nvPr>
            <p:ph idx="1"/>
          </p:nvPr>
        </p:nvSpPr>
        <p:spPr>
          <a:xfrm>
            <a:off x="0" y="534573"/>
            <a:ext cx="12192000" cy="6443002"/>
          </a:xfrm>
        </p:spPr>
        <p:txBody>
          <a:bodyPr>
            <a:normAutofit fontScale="32500" lnSpcReduction="20000"/>
          </a:bodyPr>
          <a:lstStyle/>
          <a:p>
            <a:pPr marL="0" indent="0" algn="just">
              <a:lnSpc>
                <a:spcPct val="106000"/>
              </a:lnSpc>
              <a:spcAft>
                <a:spcPts val="800"/>
              </a:spcAft>
              <a:buNone/>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Contribución del Turismo a la Economía y Desarrollo Local:</a:t>
            </a:r>
            <a:endParaRPr lang="es-CO"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Es imperativo resaltar el papel fundamental que desempeña el turismo en la economía regional de Colombia. Esta industria no solo genera empleo, sino que también impulsa el desarrollo local. Además, el turismo juega un papel crucial en la preservación del patrimonio cultural y natural, promoviendo la valoración y conservación de nuestras ricas tradiciones y recursos.</a:t>
            </a:r>
          </a:p>
          <a:p>
            <a:pPr marL="0" indent="0" algn="just">
              <a:lnSpc>
                <a:spcPct val="106000"/>
              </a:lnSpc>
              <a:spcAft>
                <a:spcPts val="800"/>
              </a:spcAft>
              <a:buNone/>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Exploración de la Diversidad y Singularidad de Colombia:</a:t>
            </a:r>
            <a:endParaRPr lang="es-CO"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A lo largo de este trabajo, hemos explorado la vasta diversidad y singularidad que define a Colombia. Hemos comprendido la importancia de su ubicación estratégica, su extensa geografía y la presencia de diversos sistemas montañosos, ríos y costas.</a:t>
            </a:r>
          </a:p>
          <a:p>
            <a:pPr marL="0" indent="0" algn="just">
              <a:lnSpc>
                <a:spcPct val="106000"/>
              </a:lnSpc>
              <a:spcAft>
                <a:spcPts val="800"/>
              </a:spcAft>
              <a:buNone/>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Biodiversidad y Megadiversidad: </a:t>
            </a: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El conocimiento adquirido sobre la destacada biodiversidad confirma a Colombia como uno de los países más megadiversos del mundo. Su rica variedad de especies endémicas y ecosistemas únicos lo posiciona como un tesoro natural inigualable.</a:t>
            </a:r>
          </a:p>
          <a:p>
            <a:pPr marL="0" indent="0" algn="just">
              <a:lnSpc>
                <a:spcPct val="106000"/>
              </a:lnSpc>
              <a:spcAft>
                <a:spcPts val="800"/>
              </a:spcAft>
              <a:buNone/>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Descubrimiento de Regiones Distintivas: </a:t>
            </a: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Durante este estudio, hemos explorado las diferentes regiones y descubierto la riqueza geográfica, cultural y natural que las distingue. Desde las playas paradisíacas del Caribe hasta las majestuosas montañas de la Sierra Nevada de Santa Marta, pasando por los mágicos paisajes del Amazonas, cada región ofrece experiencias únicas. Estas van desde el ecoturismo y la aventura hasta la inmersión en la historia y la cultura local.</a:t>
            </a:r>
          </a:p>
          <a:p>
            <a:pPr marL="0" indent="0" algn="just">
              <a:lnSpc>
                <a:spcPct val="106000"/>
              </a:lnSpc>
              <a:spcAft>
                <a:spcPts val="800"/>
              </a:spcAft>
              <a:buNone/>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Valorización de Recursos como Atractivos Turísticos</a:t>
            </a: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 La geografía de Colombia alberga una amplia gama de recursos que se han puesto en valor como opciones turísticas. Desde las playas del Caribe hasta las montañas de la Sierra Nevada, cada región ofrece experiencias únicas, desde el ecoturismo hasta la inmersión en la historia y la cultura local.</a:t>
            </a:r>
          </a:p>
          <a:p>
            <a:pPr marL="0" indent="0" algn="just">
              <a:lnSpc>
                <a:spcPct val="106000"/>
              </a:lnSpc>
              <a:spcAft>
                <a:spcPts val="800"/>
              </a:spcAft>
              <a:buNone/>
            </a:pPr>
            <a:r>
              <a:rPr lang="es-CO" sz="4800" b="1" dirty="0">
                <a:effectLst/>
                <a:latin typeface="Times New Roman" panose="02020603050405020304" pitchFamily="18" charset="0"/>
                <a:ea typeface="Calibri" panose="020F0502020204030204" pitchFamily="34" charset="0"/>
                <a:cs typeface="Times New Roman" panose="02020603050405020304" pitchFamily="18" charset="0"/>
              </a:rPr>
              <a:t>Reafirmación del Papel del Turismo en la Preservación</a:t>
            </a:r>
            <a:r>
              <a:rPr lang="es-CO" sz="4800" dirty="0">
                <a:effectLst/>
                <a:latin typeface="Times New Roman" panose="02020603050405020304" pitchFamily="18" charset="0"/>
                <a:ea typeface="Calibri" panose="020F0502020204030204" pitchFamily="34" charset="0"/>
                <a:cs typeface="Times New Roman" panose="02020603050405020304" pitchFamily="18" charset="0"/>
              </a:rPr>
              <a:t>: En resumen, es vital subrayar que el turismo no solo enriquece la economía, sino que también desempeña un papel esencial en la preservación del patrimonio cultural y natural de Colombia. Contribuye significativamente a la valoración continua de nuestras tradiciones y recursos, asegurando un futuro sostenible para las generaciones venideras.</a:t>
            </a:r>
          </a:p>
          <a:p>
            <a:pPr marL="0" indent="0">
              <a:buNone/>
            </a:pPr>
            <a:endParaRPr lang="es-CO" dirty="0"/>
          </a:p>
        </p:txBody>
      </p:sp>
    </p:spTree>
    <p:extLst>
      <p:ext uri="{BB962C8B-B14F-4D97-AF65-F5344CB8AC3E}">
        <p14:creationId xmlns:p14="http://schemas.microsoft.com/office/powerpoint/2010/main" val="88736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8193D-8A4A-410C-B1F5-831319F57737}"/>
              </a:ext>
            </a:extLst>
          </p:cNvPr>
          <p:cNvSpPr>
            <a:spLocks noGrp="1"/>
          </p:cNvSpPr>
          <p:nvPr>
            <p:ph type="title"/>
          </p:nvPr>
        </p:nvSpPr>
        <p:spPr>
          <a:xfrm>
            <a:off x="1521918" y="30797"/>
            <a:ext cx="9603275" cy="658521"/>
          </a:xfrm>
        </p:spPr>
        <p:txBody>
          <a:bodyPr>
            <a:normAutofit fontScale="90000"/>
          </a:bodyPr>
          <a:lstStyle/>
          <a:p>
            <a:pPr marL="342900" lvl="0" indent="-342900" algn="ctr">
              <a:lnSpc>
                <a:spcPct val="106000"/>
              </a:lnSpc>
              <a:spcBef>
                <a:spcPts val="1200"/>
              </a:spcBef>
            </a:pPr>
            <a:r>
              <a:rPr lang="es-CO" sz="44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Geografía para el turismo</a:t>
            </a:r>
            <a:br>
              <a:rPr lang="es-CO" sz="44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CO" sz="4400" dirty="0">
                <a:effectLst/>
                <a:latin typeface="Times New Roman" panose="02020603050405020304" pitchFamily="18" charset="0"/>
                <a:ea typeface="Calibri" panose="020F0502020204030204" pitchFamily="34" charset="0"/>
                <a:cs typeface="Times New Roman" panose="02020603050405020304" pitchFamily="18" charset="0"/>
              </a:rPr>
              <a:t> </a:t>
            </a:r>
            <a:br>
              <a:rPr lang="es-CO"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DEBA952F-3F7B-4F39-97CA-4FC8F972F785}"/>
              </a:ext>
            </a:extLst>
          </p:cNvPr>
          <p:cNvSpPr>
            <a:spLocks noGrp="1"/>
          </p:cNvSpPr>
          <p:nvPr>
            <p:ph idx="1"/>
          </p:nvPr>
        </p:nvSpPr>
        <p:spPr>
          <a:xfrm>
            <a:off x="98474" y="689318"/>
            <a:ext cx="12093526" cy="5317588"/>
          </a:xfrm>
        </p:spPr>
        <p:txBody>
          <a:bodyPr>
            <a:noAutofit/>
          </a:bodyPr>
          <a:lstStyle/>
          <a:p>
            <a:r>
              <a:rPr lang="es-CO" sz="1800" dirty="0">
                <a:effectLst/>
                <a:latin typeface="Times New Roman" panose="02020603050405020304" pitchFamily="18" charset="0"/>
                <a:ea typeface="Calibri" panose="020F0502020204030204" pitchFamily="34" charset="0"/>
                <a:cs typeface="Times New Roman" panose="02020603050405020304" pitchFamily="18" charset="0"/>
              </a:rPr>
              <a:t>Geografía turística es la rama de la Geografía que estudia y explica los procesos y las interacciones que producen la estructura espacial de los destinos turísticos.</a:t>
            </a:r>
          </a:p>
          <a:p>
            <a:r>
              <a:rPr lang="es-CO" sz="1800" dirty="0">
                <a:effectLst/>
                <a:latin typeface="Times New Roman" panose="02020603050405020304" pitchFamily="18" charset="0"/>
                <a:ea typeface="Calibri" panose="020F0502020204030204" pitchFamily="34" charset="0"/>
              </a:rPr>
              <a:t>La importancia de la geografía turística permite obtener un conocimiento integral del turismo, por la convergencia de las vertientes sociales y ecológicas de otras disciplinas, permitiendo así alcanzar una visión integrada del espacio turístico.</a:t>
            </a:r>
          </a:p>
          <a:p>
            <a:r>
              <a:rPr lang="es-CO" sz="1800" dirty="0">
                <a:effectLst/>
                <a:latin typeface="Times New Roman" panose="02020603050405020304" pitchFamily="18" charset="0"/>
                <a:ea typeface="Calibri" panose="020F0502020204030204" pitchFamily="34" charset="0"/>
              </a:rPr>
              <a:t>La importancia de la geografía turística permite obtener un conocimiento integral del turismo, por la convergencia de las vertientes sociales y ecológicas de otras disciplinas, permitiendo así alcanzar una visión integrada del espacio turístico</a:t>
            </a:r>
            <a:r>
              <a:rPr lang="es-CO" sz="1800" dirty="0">
                <a:latin typeface="Times New Roman" panose="02020603050405020304" pitchFamily="18" charset="0"/>
                <a:ea typeface="Calibri" panose="020F0502020204030204" pitchFamily="34" charset="0"/>
              </a:rPr>
              <a:t>.</a:t>
            </a:r>
          </a:p>
          <a:p>
            <a:pPr algn="just">
              <a:lnSpc>
                <a:spcPct val="150000"/>
              </a:lnSpc>
              <a:spcAft>
                <a:spcPts val="800"/>
              </a:spcAft>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Este sector se divide en tres subproductos: Ecoturismo (avistamiento de aves y de ballenas, y playas prístinas); Turismo Rural: (Paisaje Cultural Cafetero, haciendas de bienestar y de actividades tradicionales); y Turismo de Aventura (buceo, rafting, rapel,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torrentismo</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trekking</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parapente, kitesurf y windsurf, entre Colombia se ubica en el extremo noroccidental de América del Sur, con una superficie de 1.141.748 Km2, tiene costas en el Pacífico y en el Atlántico. Atravesada de Sur a Norte por los Andes que, cerca de la frontera meridional se dividen en tres ramales: cordilleras Occidental, Central y Oriental.</a:t>
            </a:r>
          </a:p>
          <a:p>
            <a:r>
              <a:rPr lang="es-CO" sz="1800" dirty="0">
                <a:effectLst/>
                <a:latin typeface="Times New Roman" panose="02020603050405020304" pitchFamily="18" charset="0"/>
                <a:ea typeface="Calibri" panose="020F0502020204030204" pitchFamily="34" charset="0"/>
              </a:rPr>
              <a:t>Un sistema turístico está conformado por la participación integral entre actores (públicos, privados y comunitarios), del desarrollo de la comunidad</a:t>
            </a:r>
            <a:endParaRPr lang="es-CO" sz="1800" dirty="0"/>
          </a:p>
        </p:txBody>
      </p:sp>
    </p:spTree>
    <p:extLst>
      <p:ext uri="{BB962C8B-B14F-4D97-AF65-F5344CB8AC3E}">
        <p14:creationId xmlns:p14="http://schemas.microsoft.com/office/powerpoint/2010/main" val="127633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05FD9-1024-46FD-A139-419302043EE7}"/>
              </a:ext>
            </a:extLst>
          </p:cNvPr>
          <p:cNvSpPr>
            <a:spLocks noGrp="1"/>
          </p:cNvSpPr>
          <p:nvPr>
            <p:ph type="title"/>
          </p:nvPr>
        </p:nvSpPr>
        <p:spPr>
          <a:xfrm>
            <a:off x="1606324" y="171474"/>
            <a:ext cx="9603275" cy="813266"/>
          </a:xfrm>
        </p:spPr>
        <p:txBody>
          <a:bodyPr>
            <a:normAutofit/>
          </a:bodyPr>
          <a:lstStyle/>
          <a:p>
            <a:pPr algn="ctr"/>
            <a:r>
              <a:rPr lang="es-CO" sz="4800" dirty="0"/>
              <a:t>OBJETIVOS</a:t>
            </a:r>
          </a:p>
        </p:txBody>
      </p:sp>
      <p:sp>
        <p:nvSpPr>
          <p:cNvPr id="3" name="Marcador de contenido 2">
            <a:extLst>
              <a:ext uri="{FF2B5EF4-FFF2-40B4-BE49-F238E27FC236}">
                <a16:creationId xmlns:a16="http://schemas.microsoft.com/office/drawing/2014/main" id="{840B08BF-94CD-43F1-BE0E-E9C00143FACB}"/>
              </a:ext>
            </a:extLst>
          </p:cNvPr>
          <p:cNvSpPr>
            <a:spLocks noGrp="1"/>
          </p:cNvSpPr>
          <p:nvPr>
            <p:ph idx="1"/>
          </p:nvPr>
        </p:nvSpPr>
        <p:spPr>
          <a:xfrm>
            <a:off x="365761" y="2015732"/>
            <a:ext cx="11676184" cy="3450613"/>
          </a:xfrm>
        </p:spPr>
        <p:txBody>
          <a:bodyPr>
            <a:normAutofit fontScale="92500" lnSpcReduction="20000"/>
          </a:bodyPr>
          <a:lstStyle/>
          <a:p>
            <a:pPr lvl="0" algn="ctr">
              <a:lnSpc>
                <a:spcPct val="106000"/>
              </a:lnSpc>
              <a:spcBef>
                <a:spcPts val="1200"/>
              </a:spcBef>
              <a:buFont typeface="Wingdings" panose="05000000000000000000" pitchFamily="2" charset="2"/>
              <a:buChar char="Ø"/>
            </a:pPr>
            <a:r>
              <a:rPr lang="es-CO" sz="2800" dirty="0">
                <a:effectLst/>
                <a:latin typeface="Times New Roman" panose="02020603050405020304" pitchFamily="18" charset="0"/>
                <a:ea typeface="Calibri" panose="020F0502020204030204" pitchFamily="34" charset="0"/>
                <a:cs typeface="Times New Roman" panose="02020603050405020304" pitchFamily="18" charset="0"/>
              </a:rPr>
              <a:t>Conocer procesos y las interacciones que producen la estructura espacial de los destinos turísticos.</a:t>
            </a:r>
          </a:p>
          <a:p>
            <a:pPr marL="342900" lvl="0" indent="-342900" algn="just">
              <a:lnSpc>
                <a:spcPct val="150000"/>
              </a:lnSpc>
              <a:buFont typeface="Wingdings" panose="05000000000000000000" pitchFamily="2" charset="2"/>
              <a:buChar char=""/>
            </a:pPr>
            <a:r>
              <a:rPr lang="es-CO" sz="2800" dirty="0">
                <a:effectLst/>
                <a:latin typeface="Times New Roman" panose="02020603050405020304" pitchFamily="18" charset="0"/>
                <a:ea typeface="Calibri" panose="020F0502020204030204" pitchFamily="34" charset="0"/>
                <a:cs typeface="Times New Roman" panose="02020603050405020304" pitchFamily="18" charset="0"/>
              </a:rPr>
              <a:t>Conocer la ubicación y la superficie de Colombia en sus destinos turísticos.</a:t>
            </a:r>
          </a:p>
          <a:p>
            <a:pPr marL="342900" lvl="0" indent="-342900" algn="just">
              <a:lnSpc>
                <a:spcPct val="150000"/>
              </a:lnSpc>
              <a:buFont typeface="Wingdings" panose="05000000000000000000" pitchFamily="2" charset="2"/>
              <a:buChar char=""/>
            </a:pPr>
            <a:r>
              <a:rPr lang="es-CO" sz="2800" dirty="0">
                <a:effectLst/>
                <a:latin typeface="Times New Roman" panose="02020603050405020304" pitchFamily="18" charset="0"/>
                <a:ea typeface="Calibri" panose="020F0502020204030204" pitchFamily="34" charset="0"/>
                <a:cs typeface="Times New Roman" panose="02020603050405020304" pitchFamily="18" charset="0"/>
              </a:rPr>
              <a:t>Sociedad colombiana con sus grupos étnicos</a:t>
            </a:r>
          </a:p>
          <a:p>
            <a:pPr marL="342900" lvl="0" indent="-342900" algn="just">
              <a:lnSpc>
                <a:spcPct val="150000"/>
              </a:lnSpc>
              <a:spcAft>
                <a:spcPts val="800"/>
              </a:spcAft>
              <a:buFont typeface="Wingdings" panose="05000000000000000000" pitchFamily="2" charset="2"/>
              <a:buChar char=""/>
            </a:pPr>
            <a:r>
              <a:rPr lang="es-CO" sz="2800" dirty="0">
                <a:effectLst/>
                <a:latin typeface="Times New Roman" panose="02020603050405020304" pitchFamily="18" charset="0"/>
                <a:ea typeface="Calibri" panose="020F0502020204030204" pitchFamily="34" charset="0"/>
                <a:cs typeface="Times New Roman" panose="02020603050405020304" pitchFamily="18" charset="0"/>
              </a:rPr>
              <a:t>Explorar atractivos turísticos y su relación con el paisaje natural y cultural</a:t>
            </a:r>
          </a:p>
          <a:p>
            <a:pPr marL="342900" lvl="0" indent="-342900">
              <a:buFont typeface="Wingdings" panose="05000000000000000000" pitchFamily="2" charset="2"/>
              <a:buChar char=""/>
            </a:pPr>
            <a:r>
              <a:rPr lang="es-CO" sz="2800" dirty="0">
                <a:solidFill>
                  <a:srgbClr val="000000"/>
                </a:solidFill>
                <a:effectLst/>
                <a:latin typeface="Times New Roman" panose="02020603050405020304" pitchFamily="18" charset="0"/>
                <a:ea typeface="Calibri" panose="020F0502020204030204" pitchFamily="34" charset="0"/>
              </a:rPr>
              <a:t>Recursos culturales vinculados con el medio humano.</a:t>
            </a:r>
          </a:p>
          <a:p>
            <a:pPr marL="0" indent="0" algn="just">
              <a:lnSpc>
                <a:spcPct val="150000"/>
              </a:lnSpc>
              <a:spcAft>
                <a:spcPts val="800"/>
              </a:spcAft>
              <a:buNone/>
            </a:pPr>
            <a:endParaRPr lang="es-CO" dirty="0"/>
          </a:p>
        </p:txBody>
      </p:sp>
    </p:spTree>
    <p:extLst>
      <p:ext uri="{BB962C8B-B14F-4D97-AF65-F5344CB8AC3E}">
        <p14:creationId xmlns:p14="http://schemas.microsoft.com/office/powerpoint/2010/main" val="385728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8617B-CCAE-4664-84CB-7DDA4FC89D04}"/>
              </a:ext>
            </a:extLst>
          </p:cNvPr>
          <p:cNvSpPr>
            <a:spLocks noGrp="1"/>
          </p:cNvSpPr>
          <p:nvPr>
            <p:ph type="title"/>
          </p:nvPr>
        </p:nvSpPr>
        <p:spPr>
          <a:xfrm>
            <a:off x="337626" y="1"/>
            <a:ext cx="10717228" cy="801858"/>
          </a:xfrm>
        </p:spPr>
        <p:txBody>
          <a:bodyPr>
            <a:noAutofit/>
          </a:bodyPr>
          <a:lstStyle/>
          <a:p>
            <a:pPr marL="342900" lvl="0" indent="-342900">
              <a:lnSpc>
                <a:spcPct val="106000"/>
              </a:lnSpc>
              <a:spcBef>
                <a:spcPts val="1200"/>
              </a:spcBef>
            </a:pPr>
            <a:r>
              <a:rPr lang="es-CO" sz="28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Enfoques teóricos de la geografía del turismo</a:t>
            </a:r>
            <a:br>
              <a:rPr lang="es-CO" sz="28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CO" sz="28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s-CO"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s-CO" sz="2800" dirty="0"/>
          </a:p>
        </p:txBody>
      </p:sp>
      <p:sp>
        <p:nvSpPr>
          <p:cNvPr id="3" name="Marcador de contenido 2">
            <a:extLst>
              <a:ext uri="{FF2B5EF4-FFF2-40B4-BE49-F238E27FC236}">
                <a16:creationId xmlns:a16="http://schemas.microsoft.com/office/drawing/2014/main" id="{C94093B8-1204-41EF-89EC-8D202D74A5CA}"/>
              </a:ext>
            </a:extLst>
          </p:cNvPr>
          <p:cNvSpPr>
            <a:spLocks noGrp="1"/>
          </p:cNvSpPr>
          <p:nvPr>
            <p:ph idx="1"/>
          </p:nvPr>
        </p:nvSpPr>
        <p:spPr>
          <a:xfrm>
            <a:off x="168812" y="801860"/>
            <a:ext cx="12023187" cy="6316392"/>
          </a:xfrm>
        </p:spPr>
        <p:txBody>
          <a:bodyPr>
            <a:normAutofit fontScale="25000" lnSpcReduction="20000"/>
          </a:bodyPr>
          <a:lstStyle/>
          <a:p>
            <a:pPr marL="0" indent="0" algn="just">
              <a:lnSpc>
                <a:spcPct val="106000"/>
              </a:lnSpc>
              <a:spcBef>
                <a:spcPts val="200"/>
              </a:spcBef>
              <a:buNone/>
            </a:pPr>
            <a:r>
              <a:rPr lang="es-CO" sz="72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3.1 ESTUDIOS DEL ESPACIO TURISTICO</a:t>
            </a:r>
          </a:p>
          <a:p>
            <a:pPr marL="0" indent="0" algn="just">
              <a:lnSpc>
                <a:spcPct val="150000"/>
              </a:lnSpc>
              <a:spcAft>
                <a:spcPts val="800"/>
              </a:spcAft>
              <a:buNone/>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Reconoce el turismo como un asunto de oferta y demanda y al paisaje como un recurso para el turismo, además resalta la importancia de tecnificar el territorio para satisfacer la demanda.</a:t>
            </a:r>
            <a:endParaRPr lang="es-CO"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Bef>
                <a:spcPts val="200"/>
              </a:spcBef>
              <a:buNone/>
            </a:pPr>
            <a:r>
              <a:rPr lang="es-CO" sz="72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3.2 ESTUDIOS SOBRE EL ESPACIO VIVIDO EN LAS ÁREAS RECEPTORAS</a:t>
            </a:r>
          </a:p>
          <a:p>
            <a:pPr marL="0" indent="0" algn="just">
              <a:lnSpc>
                <a:spcPct val="106000"/>
              </a:lnSpc>
              <a:spcAft>
                <a:spcPts val="800"/>
              </a:spcAft>
              <a:buNone/>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Resalta los encuentros y las experiencias entre turistas y habitantes, la manera en que las comunidades se relacionan con los turistas. Puede llevar a ver al turista como solo un espectador y a que los habitantes y la naturaleza sean vistos como un simple atractivo turístico.</a:t>
            </a:r>
          </a:p>
          <a:p>
            <a:pPr marL="0" indent="0" algn="just">
              <a:lnSpc>
                <a:spcPct val="106000"/>
              </a:lnSpc>
              <a:spcAft>
                <a:spcPts val="800"/>
              </a:spcAft>
              <a:buNone/>
            </a:pPr>
            <a:r>
              <a:rPr lang="es-CO" sz="72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3.3 ESTUDIOS SOBRE LAS REPRESENTACIONES ESPACIALES EN LAS ÁREAS TURÍSTICAS</a:t>
            </a:r>
            <a:r>
              <a:rPr lang="es-CO" sz="7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CO"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Evidencia la relación entre el paisaje y su representación, incluye mapas, cartografías, es decir, cómo se reconoce el territorio y se plasma en imágenes</a:t>
            </a:r>
            <a:r>
              <a:rPr lang="es-CO" sz="7200" dirty="0">
                <a:solidFill>
                  <a:srgbClr val="FF9D00"/>
                </a:solidFill>
                <a:effectLst/>
                <a:latin typeface="FuturaStd-Book"/>
                <a:ea typeface="Calibri" panose="020F0502020204030204" pitchFamily="34" charset="0"/>
                <a:cs typeface="FuturaStd-Book"/>
              </a:rPr>
              <a:t>.</a:t>
            </a:r>
            <a:endParaRPr lang="es-CO"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Bef>
                <a:spcPts val="200"/>
              </a:spcBef>
              <a:buNone/>
            </a:pPr>
            <a:r>
              <a:rPr lang="es-CO" sz="72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3.4 CONTEXTO ECONÓMICO</a:t>
            </a:r>
          </a:p>
          <a:p>
            <a:pPr marL="0" indent="0" algn="just">
              <a:lnSpc>
                <a:spcPct val="150000"/>
              </a:lnSpc>
              <a:spcAft>
                <a:spcPts val="800"/>
              </a:spcAft>
              <a:buNone/>
            </a:pPr>
            <a:r>
              <a:rPr lang="es-CO" sz="7200" dirty="0">
                <a:effectLst/>
                <a:latin typeface="Times New Roman" panose="02020603050405020304" pitchFamily="18" charset="0"/>
                <a:ea typeface="Calibri" panose="020F0502020204030204" pitchFamily="34" charset="0"/>
                <a:cs typeface="Times New Roman" panose="02020603050405020304" pitchFamily="18" charset="0"/>
              </a:rPr>
              <a:t>Los principales productos tipo exportación de la economía colombiana: recursos minerales, como carbón, esmeraldas, níquel, petróleo (muy bien ubicada en el mercado del petróleo sudamericano). En cuanto a productos agropecuarios de exportación se encuentran principalmente café, flores cortadas y plátanos. También es relevante la exportación de prendas de vestir.</a:t>
            </a:r>
          </a:p>
          <a:p>
            <a:endParaRPr lang="es-CO" dirty="0"/>
          </a:p>
        </p:txBody>
      </p:sp>
    </p:spTree>
    <p:extLst>
      <p:ext uri="{BB962C8B-B14F-4D97-AF65-F5344CB8AC3E}">
        <p14:creationId xmlns:p14="http://schemas.microsoft.com/office/powerpoint/2010/main" val="146605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C4FAC-482E-4FBA-ADA3-EA50D9A25665}"/>
              </a:ext>
            </a:extLst>
          </p:cNvPr>
          <p:cNvSpPr>
            <a:spLocks noGrp="1"/>
          </p:cNvSpPr>
          <p:nvPr>
            <p:ph type="title"/>
          </p:nvPr>
        </p:nvSpPr>
        <p:spPr>
          <a:xfrm>
            <a:off x="407963" y="211015"/>
            <a:ext cx="11408899" cy="5936567"/>
          </a:xfrm>
        </p:spPr>
        <p:txBody>
          <a:bodyPr>
            <a:normAutofit fontScale="90000"/>
          </a:bodyPr>
          <a:lstStyle/>
          <a:p>
            <a:pPr>
              <a:lnSpc>
                <a:spcPct val="106000"/>
              </a:lnSpc>
              <a:spcBef>
                <a:spcPts val="200"/>
              </a:spcBef>
            </a:pPr>
            <a:r>
              <a:rPr lang="es-CO"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3.5 SOCIEDAD COLOMBIANA Y OTROS DATOS GEOGRAFICOS</a:t>
            </a:r>
            <a:br>
              <a:rPr lang="es-CO"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CO"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s-CO"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CO" sz="2400" b="1" cap="none"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E</a:t>
            </a:r>
            <a: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t>n Colombia contamos con grupos étnicos como parte de la riqueza cultural de nuestra gente. según el censo de 2018 del </a:t>
            </a:r>
            <a:r>
              <a:rPr lang="es-CO" sz="2400" cap="none" dirty="0" err="1">
                <a:latin typeface="Times New Roman" panose="02020603050405020304" pitchFamily="18" charset="0"/>
                <a:ea typeface="Calibri" panose="020F0502020204030204" pitchFamily="34" charset="0"/>
                <a:cs typeface="Times New Roman" panose="02020603050405020304" pitchFamily="18" charset="0"/>
              </a:rPr>
              <a:t>D</a:t>
            </a:r>
            <a:r>
              <a:rPr lang="es-CO" sz="2400" cap="none" dirty="0" err="1">
                <a:effectLst/>
                <a:latin typeface="Times New Roman" panose="02020603050405020304" pitchFamily="18" charset="0"/>
                <a:ea typeface="Calibri" panose="020F0502020204030204" pitchFamily="34" charset="0"/>
                <a:cs typeface="Times New Roman" panose="02020603050405020304" pitchFamily="18" charset="0"/>
              </a:rPr>
              <a:t>ane</a:t>
            </a:r>
            <a: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t> el 4,4% de la población colombiana</a:t>
            </a:r>
            <a:b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br>
            <a: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t>pertenece a pueblos indígenas. el 6,7% a comunidades negras o afrocolombianas, el 0,05% son de comunidades raizales, el 0.01% a comunidades palenqueras y el 0.006% pertenece al pueblo rom.</a:t>
            </a:r>
            <a:b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br>
            <a: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t>la capital de Colombia, Bogotá, está ubicada en la sabana del mismo nombre (sabana de Bogotá), sobre el altiplano cundiboyacense. Medellín, la segunda ciudad del país, Cali y Barranquilla, tercera y cuarta, respectivamente, viven en gran parte de la industria textil.</a:t>
            </a:r>
            <a:b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br>
            <a: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t>en Cartagena, en la costa caribe y en Buenaventura, en la costa pacífica, se encuentran los dos principales puertos del país, por donde se mueve gran parte de las importaciones y exportaciones colombianas. además de acceso a dos océanos, contamos con la imponente presencia de la cordillera de los andes, que después de recorrer Suramérica, en nuestro territorio se divide en tres cadenas paralelas: la cordillera oriental, la cordillera central, la cordillera occidental. estas tres ramificaciones de la cordillera de los andes separan dos grandes valles: al oeste, el del río cauca; al este, el del magdalena. las costas de Colombia se extienden 1610 km a lo largo del mar caribe, y 1290 km a lo largo del pacífico.</a:t>
            </a:r>
            <a:br>
              <a:rPr lang="es-CO" sz="2400" cap="none" dirty="0">
                <a:effectLst/>
                <a:latin typeface="Times New Roman" panose="02020603050405020304" pitchFamily="18" charset="0"/>
                <a:ea typeface="Calibri" panose="020F0502020204030204" pitchFamily="34" charset="0"/>
                <a:cs typeface="Times New Roman" panose="02020603050405020304" pitchFamily="18" charset="0"/>
              </a:rPr>
            </a:br>
            <a:endParaRPr lang="es-CO" sz="2400" dirty="0"/>
          </a:p>
        </p:txBody>
      </p:sp>
    </p:spTree>
    <p:extLst>
      <p:ext uri="{BB962C8B-B14F-4D97-AF65-F5344CB8AC3E}">
        <p14:creationId xmlns:p14="http://schemas.microsoft.com/office/powerpoint/2010/main" val="375434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D3124-589B-42AA-A364-6FED3F19D178}"/>
              </a:ext>
            </a:extLst>
          </p:cNvPr>
          <p:cNvSpPr>
            <a:spLocks noGrp="1"/>
          </p:cNvSpPr>
          <p:nvPr>
            <p:ph type="title"/>
          </p:nvPr>
        </p:nvSpPr>
        <p:spPr>
          <a:xfrm>
            <a:off x="1" y="154745"/>
            <a:ext cx="11999742" cy="562707"/>
          </a:xfrm>
        </p:spPr>
        <p:txBody>
          <a:bodyPr>
            <a:noAutofit/>
          </a:bodyPr>
          <a:lstStyle/>
          <a:p>
            <a:pPr algn="ctr"/>
            <a:r>
              <a:rPr lang="es-CO" sz="20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4.ATRACTIVOS TURÍSTICOS Y SU RELACIÓN CON EL PAISAJE NATURAL Y CULTURAL</a:t>
            </a:r>
            <a:br>
              <a:rPr lang="es-CO" sz="2000" b="1" kern="0" cap="all"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s-CO" sz="2000" dirty="0"/>
          </a:p>
        </p:txBody>
      </p:sp>
      <p:sp>
        <p:nvSpPr>
          <p:cNvPr id="3" name="Marcador de contenido 2">
            <a:extLst>
              <a:ext uri="{FF2B5EF4-FFF2-40B4-BE49-F238E27FC236}">
                <a16:creationId xmlns:a16="http://schemas.microsoft.com/office/drawing/2014/main" id="{518ABA13-E3DA-4873-BEF1-27F67C5B2CF8}"/>
              </a:ext>
            </a:extLst>
          </p:cNvPr>
          <p:cNvSpPr>
            <a:spLocks noGrp="1"/>
          </p:cNvSpPr>
          <p:nvPr>
            <p:ph idx="1"/>
          </p:nvPr>
        </p:nvSpPr>
        <p:spPr>
          <a:xfrm>
            <a:off x="192257" y="590844"/>
            <a:ext cx="11999742" cy="5514534"/>
          </a:xfrm>
        </p:spPr>
        <p:txBody>
          <a:bodyPr>
            <a:normAutofit fontScale="77500" lnSpcReduction="20000"/>
          </a:bodyPr>
          <a:lstStyle/>
          <a:p>
            <a:pPr marL="0" indent="0" algn="just">
              <a:lnSpc>
                <a:spcPct val="106000"/>
              </a:lnSpc>
              <a:spcBef>
                <a:spcPts val="200"/>
              </a:spcBef>
              <a:buNone/>
            </a:pPr>
            <a:r>
              <a:rPr lang="es-CO"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4.1 PAISAJE NATURAL</a:t>
            </a:r>
          </a:p>
          <a:p>
            <a:pPr marL="0" indent="0" algn="just">
              <a:lnSpc>
                <a:spcPct val="150000"/>
              </a:lnSpc>
              <a:spcAft>
                <a:spcPts val="800"/>
              </a:spcAft>
              <a:buNone/>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El paisaje natural es el conjunto de elementos que conforman un paisaje; los monumentos físicos y biológicos, las formaciones geológicas, fisiográficas, las zonas que constituyan el hábitat de especies animales y vegetales y los lugares o zonas estrictamente delimitadas que tengan un valor universal excepcional desde el punto de vista de la ciencia, de la conservación o de la belleza natural.</a:t>
            </a:r>
          </a:p>
          <a:p>
            <a:pPr marL="0" indent="0" algn="just">
              <a:lnSpc>
                <a:spcPct val="106000"/>
              </a:lnSpc>
              <a:spcBef>
                <a:spcPts val="200"/>
              </a:spcBef>
              <a:buNone/>
            </a:pPr>
            <a:r>
              <a:rPr lang="es-CO"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4.2 ATRACTIVO TURÍSTICO</a:t>
            </a:r>
          </a:p>
          <a:p>
            <a:pPr marL="0" indent="0" algn="just">
              <a:lnSpc>
                <a:spcPct val="150000"/>
              </a:lnSpc>
              <a:spcAft>
                <a:spcPts val="800"/>
              </a:spcAft>
              <a:buNone/>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Los paisajes naturales se suman a la gran riqueza biogeográfica de Colombia como un atractivo turístico natural que pone nuestro país en el foco de la comunidad internacional y como un destino de talla mundial.</a:t>
            </a:r>
          </a:p>
          <a:p>
            <a:pPr marL="0" indent="0" algn="just">
              <a:lnSpc>
                <a:spcPct val="170000"/>
              </a:lnSpc>
              <a:spcAft>
                <a:spcPts val="800"/>
              </a:spcAft>
              <a:buNone/>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Recuerda que en Colombia existe un Sistema Nacional de Áreas Protegidas (SINAP) que abarca el conjunto de áreas protegidas, actores sociales, estrategias e instrumentos de gestión que las articulan. Incluye todas las áreas protegidas de gobernanza pública, privada o comunitaria, y del ámbito de gestión nacional, regional o local.</a:t>
            </a:r>
          </a:p>
          <a:p>
            <a:pPr marL="0" indent="0" algn="just">
              <a:lnSpc>
                <a:spcPct val="106000"/>
              </a:lnSpc>
              <a:spcBef>
                <a:spcPts val="200"/>
              </a:spcBef>
              <a:buNone/>
            </a:pPr>
            <a:r>
              <a:rPr lang="es-CO"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4.2.1 Algunos Sitios Naturales de Colombia Declarados por La Unesco Patrimonio Mundial de la Humanidad</a:t>
            </a:r>
          </a:p>
          <a:p>
            <a:pPr marL="342900" lvl="0" indent="-342900" algn="just">
              <a:lnSpc>
                <a:spcPct val="150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El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Qhapaq</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Ñan</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o Sistema Vial Andino (2014). Ubicación geográfica: Nariño</a:t>
            </a:r>
          </a:p>
          <a:p>
            <a:pPr marL="342900" lvl="0" indent="-342900" algn="just">
              <a:lnSpc>
                <a:spcPct val="150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El Parque Nacional Natural Chiribiquete (2018).</a:t>
            </a:r>
          </a:p>
          <a:p>
            <a:pPr marL="342900" lvl="0" indent="-342900" algn="just">
              <a:lnSpc>
                <a:spcPct val="150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El Parque Nacional Natural Los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Katíos</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en (1994).</a:t>
            </a:r>
          </a:p>
          <a:p>
            <a:pPr marL="342900" lvl="0" indent="-342900" algn="just">
              <a:lnSpc>
                <a:spcPct val="150000"/>
              </a:lnSpc>
              <a:spcAft>
                <a:spcPts val="800"/>
              </a:spcAft>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El Santuario de Fauna y Flora de Malpelo (2006).</a:t>
            </a:r>
          </a:p>
          <a:p>
            <a:endParaRPr lang="es-CO" dirty="0"/>
          </a:p>
        </p:txBody>
      </p:sp>
    </p:spTree>
    <p:extLst>
      <p:ext uri="{BB962C8B-B14F-4D97-AF65-F5344CB8AC3E}">
        <p14:creationId xmlns:p14="http://schemas.microsoft.com/office/powerpoint/2010/main" val="61835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729A-EB30-49E6-A94B-50A588ACC41D}"/>
              </a:ext>
            </a:extLst>
          </p:cNvPr>
          <p:cNvSpPr>
            <a:spLocks noGrp="1"/>
          </p:cNvSpPr>
          <p:nvPr>
            <p:ph type="title"/>
          </p:nvPr>
        </p:nvSpPr>
        <p:spPr>
          <a:xfrm>
            <a:off x="295422" y="342420"/>
            <a:ext cx="10602215" cy="543845"/>
          </a:xfrm>
        </p:spPr>
        <p:txBody>
          <a:bodyPr/>
          <a:lstStyle/>
          <a:p>
            <a:pPr algn="ctr"/>
            <a:r>
              <a:rPr lang="es-CO" dirty="0"/>
              <a:t>4.3 PAISAJE CULTURAL</a:t>
            </a:r>
          </a:p>
        </p:txBody>
      </p:sp>
      <p:sp>
        <p:nvSpPr>
          <p:cNvPr id="3" name="Marcador de contenido 2">
            <a:extLst>
              <a:ext uri="{FF2B5EF4-FFF2-40B4-BE49-F238E27FC236}">
                <a16:creationId xmlns:a16="http://schemas.microsoft.com/office/drawing/2014/main" id="{1747736A-0A48-49F0-AF81-C18C9B2C3E3D}"/>
              </a:ext>
            </a:extLst>
          </p:cNvPr>
          <p:cNvSpPr>
            <a:spLocks noGrp="1"/>
          </p:cNvSpPr>
          <p:nvPr>
            <p:ph idx="1"/>
          </p:nvPr>
        </p:nvSpPr>
        <p:spPr>
          <a:xfrm>
            <a:off x="295423" y="886265"/>
            <a:ext cx="11732454" cy="5148775"/>
          </a:xfrm>
        </p:spPr>
        <p:txBody>
          <a:bodyPr>
            <a:normAutofit fontScale="85000" lnSpcReduction="10000"/>
          </a:bodyPr>
          <a:lstStyle/>
          <a:p>
            <a:pPr marL="457200" algn="just">
              <a:lnSpc>
                <a:spcPct val="150000"/>
              </a:lnSpc>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Es un área natural que ha sido moldeada por la actividad humana, un espacio convertido en territorio a través de procesos de apropiación social y de creación de vínculos culturales con el lugar. En cuanto al paisaje cultural como bien patrimonial, la Unesco define las siguientes 3 categorías:</a:t>
            </a:r>
          </a:p>
          <a:p>
            <a:pPr marL="342900" lvl="0" indent="-342900" algn="just">
              <a:lnSpc>
                <a:spcPct val="150000"/>
              </a:lnSpc>
              <a:buFont typeface="Wingdings" panose="05000000000000000000" pitchFamily="2" charset="2"/>
              <a:buChar char=""/>
            </a:pPr>
            <a:endParaRPr lang="es-CO" sz="1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Los paisajes claramente definidos, diseñados y creados intencionalmente por el hombre. Estos comprenden los jardines y los parques, como el Real Jardín Botánico de Bogotá.</a:t>
            </a:r>
          </a:p>
          <a:p>
            <a:pPr marL="342900" lvl="0" indent="-342900" algn="just">
              <a:lnSpc>
                <a:spcPct val="150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El paisaje cultural asociativo: Paisaje asociado a manifestaciones religiosas, artísticas o culturales del elemento natural, más que a huellas culturales tangibles. Un ejemplo puede ser un paisaje en el que se mantenga la creencia de apariciones de carácter religioso, o aquellos lugares en los que se llevan a cabo rituales.</a:t>
            </a:r>
          </a:p>
          <a:p>
            <a:pPr marL="342900" lvl="0" indent="-342900" algn="just">
              <a:lnSpc>
                <a:spcPct val="150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Los paisajes evolutivos u orgánicamente desarrollados, resultantes de condicionantes sociales, económicas, administrativas y/o religiosas, que surgen a la par de y en respuesta a su medio ambiente natural. A su vez, se dividen en dos subcategorías:</a:t>
            </a:r>
          </a:p>
          <a:p>
            <a:pPr marL="342900" lvl="0" indent="-342900" algn="just">
              <a:lnSpc>
                <a:spcPct val="150000"/>
              </a:lnSpc>
              <a:buFont typeface="Courier New" panose="02070309020205020404" pitchFamily="49" charset="0"/>
              <a:buChar char="o"/>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Un paisaje fósil / relicto, en el cual el proceso evolutivo llegó a su fin, como el caso de las minas de sal de Zipaquirá.</a:t>
            </a:r>
          </a:p>
          <a:p>
            <a:pPr marL="342900" lvl="0" indent="-342900" algn="just">
              <a:lnSpc>
                <a:spcPct val="150000"/>
              </a:lnSpc>
              <a:spcAft>
                <a:spcPts val="800"/>
              </a:spcAft>
              <a:buFont typeface="Courier New" panose="02070309020205020404" pitchFamily="49" charset="0"/>
              <a:buChar char="o"/>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Un paisaje vivo, que sigue teniendo un papel social activo en la sociedad contemporánea, conjuntamente con la forma tradicional de vida; el PCCC (Paisaje Cultural Cafetero Colombiano) corresponde a esta subcategoría</a:t>
            </a:r>
          </a:p>
          <a:p>
            <a:endParaRPr lang="es-CO" dirty="0"/>
          </a:p>
        </p:txBody>
      </p:sp>
    </p:spTree>
    <p:extLst>
      <p:ext uri="{BB962C8B-B14F-4D97-AF65-F5344CB8AC3E}">
        <p14:creationId xmlns:p14="http://schemas.microsoft.com/office/powerpoint/2010/main" val="165364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C343A-3F0A-4383-BAEA-6C6278CF2B5E}"/>
              </a:ext>
            </a:extLst>
          </p:cNvPr>
          <p:cNvSpPr>
            <a:spLocks noGrp="1"/>
          </p:cNvSpPr>
          <p:nvPr>
            <p:ph type="title"/>
          </p:nvPr>
        </p:nvSpPr>
        <p:spPr>
          <a:xfrm>
            <a:off x="906197" y="185541"/>
            <a:ext cx="10379605" cy="742927"/>
          </a:xfrm>
        </p:spPr>
        <p:txBody>
          <a:bodyPr>
            <a:normAutofit/>
          </a:bodyPr>
          <a:lstStyle/>
          <a:p>
            <a:pPr marL="457200" algn="ctr">
              <a:lnSpc>
                <a:spcPct val="150000"/>
              </a:lnSpc>
              <a:spcAft>
                <a:spcPts val="800"/>
              </a:spcAft>
            </a:pPr>
            <a:r>
              <a:rPr lang="es-CO"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s-CO" sz="2400" dirty="0">
                <a:solidFill>
                  <a:srgbClr val="0070C0"/>
                </a:solidFill>
                <a:effectLst/>
                <a:latin typeface="Times New Roman" panose="02020603050405020304" pitchFamily="18" charset="0"/>
                <a:ea typeface="Calibri" panose="020F0502020204030204" pitchFamily="34" charset="0"/>
              </a:rPr>
              <a:t>ATRACTIVOS Y ACONTECIMIENTOS CULTURALES</a:t>
            </a:r>
            <a:endParaRPr lang="es-CO" sz="2400" dirty="0">
              <a:solidFill>
                <a:srgbClr val="0070C0"/>
              </a:solidFill>
            </a:endParaRPr>
          </a:p>
        </p:txBody>
      </p:sp>
      <p:sp>
        <p:nvSpPr>
          <p:cNvPr id="3" name="Marcador de contenido 2">
            <a:extLst>
              <a:ext uri="{FF2B5EF4-FFF2-40B4-BE49-F238E27FC236}">
                <a16:creationId xmlns:a16="http://schemas.microsoft.com/office/drawing/2014/main" id="{E50DD817-6A40-4195-AB34-8289571740B6}"/>
              </a:ext>
            </a:extLst>
          </p:cNvPr>
          <p:cNvSpPr>
            <a:spLocks noGrp="1"/>
          </p:cNvSpPr>
          <p:nvPr>
            <p:ph idx="1"/>
          </p:nvPr>
        </p:nvSpPr>
        <p:spPr>
          <a:xfrm>
            <a:off x="253219" y="745588"/>
            <a:ext cx="11788726" cy="6112412"/>
          </a:xfrm>
        </p:spPr>
        <p:txBody>
          <a:bodyPr/>
          <a:lstStyle/>
          <a:p>
            <a:pPr marL="0" indent="0" algn="just">
              <a:lnSpc>
                <a:spcPct val="106000"/>
              </a:lnSpc>
              <a:spcAft>
                <a:spcPts val="800"/>
              </a:spcAft>
              <a:buNone/>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Ejemplos de lugares y acontecimientos de nuestra geografía colombiana relacionados con el paisaje y la cultura, aquí se incluye el patrimonio material e inmaterial:</a:t>
            </a: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Eje cafetero: Caldas, Quindío, Risaralda y Norte del Valle del Cauca, el Paisaje Cultural Cafetero. El 25 de junio de 2011, la Unesco lo declaró patrimonio mundial de la humanidad.</a:t>
            </a:r>
          </a:p>
          <a:p>
            <a:pPr indent="0" algn="just">
              <a:lnSpc>
                <a:spcPct val="106000"/>
              </a:lnSpc>
              <a:buNone/>
            </a:pPr>
            <a:endParaRPr lang="es-C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6000"/>
              </a:lnSpc>
              <a:buFont typeface="Wingdings" panose="05000000000000000000" pitchFamily="2" charset="2"/>
              <a:buChar char=""/>
            </a:pP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Bolívar: Puerto, fortalezas y conjunto de monumentos de Cartagena, en 1984, Centro Histórico de Santa Cruz de Mompox en 1995.</a:t>
            </a:r>
          </a:p>
          <a:p>
            <a:pPr marL="457200" algn="just">
              <a:lnSpc>
                <a:spcPct val="106000"/>
              </a:lnSpc>
              <a:spcAft>
                <a:spcPts val="800"/>
              </a:spcAft>
            </a:pPr>
            <a:r>
              <a:rPr lang="es-CO" sz="1800" b="1" dirty="0">
                <a:effectLst/>
                <a:latin typeface="Times New Roman" panose="02020603050405020304" pitchFamily="18" charset="0"/>
                <a:ea typeface="Calibri" panose="020F0502020204030204" pitchFamily="34" charset="0"/>
                <a:cs typeface="Times New Roman" panose="02020603050405020304" pitchFamily="18" charset="0"/>
              </a:rPr>
              <a:t>Cartagena de Indias: </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una de las ciudades coloniales mejor conservadas del mundo y uno de los principales atractivos turísticos de la región. El casco histórico de la ciudad, con sus fortificaciones, iglesias y plazas, es Patrimonio de la Humanidad de la UNESCO desde 1984 (UNESCO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World</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CO" sz="1800" dirty="0" err="1">
                <a:effectLst/>
                <a:latin typeface="Times New Roman" panose="02020603050405020304" pitchFamily="18" charset="0"/>
                <a:ea typeface="Calibri" panose="020F0502020204030204" pitchFamily="34" charset="0"/>
                <a:cs typeface="Times New Roman" panose="02020603050405020304" pitchFamily="18" charset="0"/>
              </a:rPr>
              <a:t>Heritage</a:t>
            </a:r>
            <a:r>
              <a:rPr lang="es-CO" sz="1800" dirty="0">
                <a:effectLst/>
                <a:latin typeface="Times New Roman" panose="02020603050405020304" pitchFamily="18" charset="0"/>
                <a:ea typeface="Calibri" panose="020F0502020204030204" pitchFamily="34" charset="0"/>
                <a:cs typeface="Times New Roman" panose="02020603050405020304" pitchFamily="18" charset="0"/>
              </a:rPr>
              <a:t> Centre.</a:t>
            </a:r>
          </a:p>
          <a:p>
            <a:endParaRPr lang="es-CO" dirty="0"/>
          </a:p>
        </p:txBody>
      </p:sp>
      <p:pic>
        <p:nvPicPr>
          <p:cNvPr id="4" name="Imagen 3">
            <a:extLst>
              <a:ext uri="{FF2B5EF4-FFF2-40B4-BE49-F238E27FC236}">
                <a16:creationId xmlns:a16="http://schemas.microsoft.com/office/drawing/2014/main" id="{34A55E66-165F-4EA1-AD54-6AFF8CC777F6}"/>
              </a:ext>
            </a:extLst>
          </p:cNvPr>
          <p:cNvPicPr/>
          <p:nvPr/>
        </p:nvPicPr>
        <p:blipFill>
          <a:blip r:embed="rId2"/>
          <a:stretch>
            <a:fillRect/>
          </a:stretch>
        </p:blipFill>
        <p:spPr>
          <a:xfrm>
            <a:off x="2518117" y="4262511"/>
            <a:ext cx="8088923" cy="2595489"/>
          </a:xfrm>
          <a:prstGeom prst="rect">
            <a:avLst/>
          </a:prstGeom>
        </p:spPr>
      </p:pic>
    </p:spTree>
    <p:extLst>
      <p:ext uri="{BB962C8B-B14F-4D97-AF65-F5344CB8AC3E}">
        <p14:creationId xmlns:p14="http://schemas.microsoft.com/office/powerpoint/2010/main" val="1863381528"/>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256</TotalTime>
  <Words>3638</Words>
  <Application>Microsoft Office PowerPoint</Application>
  <PresentationFormat>Panorámica</PresentationFormat>
  <Paragraphs>137</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 Light</vt:lpstr>
      <vt:lpstr>Courier New</vt:lpstr>
      <vt:lpstr>FuturaStd-Book</vt:lpstr>
      <vt:lpstr>Gill Sans MT</vt:lpstr>
      <vt:lpstr>Times New Roman</vt:lpstr>
      <vt:lpstr>Wingdings</vt:lpstr>
      <vt:lpstr>Galería</vt:lpstr>
      <vt:lpstr>Geografía del Turismo   </vt:lpstr>
      <vt:lpstr>INTRODUCCIÓN</vt:lpstr>
      <vt:lpstr>Geografía para el turismo   </vt:lpstr>
      <vt:lpstr>OBJETIVOS</vt:lpstr>
      <vt:lpstr>Enfoques teóricos de la geografía del turismo   </vt:lpstr>
      <vt:lpstr>3.5 SOCIEDAD COLOMBIANA Y OTROS DATOS GEOGRAFICOS   En Colombia contamos con grupos étnicos como parte de la riqueza cultural de nuestra gente. según el censo de 2018 del Dane el 4,4% de la población colombiana pertenece a pueblos indígenas. el 6,7% a comunidades negras o afrocolombianas, el 0,05% son de comunidades raizales, el 0.01% a comunidades palenqueras y el 0.006% pertenece al pueblo rom. la capital de Colombia, Bogotá, está ubicada en la sabana del mismo nombre (sabana de Bogotá), sobre el altiplano cundiboyacense. Medellín, la segunda ciudad del país, Cali y Barranquilla, tercera y cuarta, respectivamente, viven en gran parte de la industria textil. en Cartagena, en la costa caribe y en Buenaventura, en la costa pacífica, se encuentran los dos principales puertos del país, por donde se mueve gran parte de las importaciones y exportaciones colombianas. además de acceso a dos océanos, contamos con la imponente presencia de la cordillera de los andes, que después de recorrer Suramérica, en nuestro territorio se divide en tres cadenas paralelas: la cordillera oriental, la cordillera central, la cordillera occidental. estas tres ramificaciones de la cordillera de los andes separan dos grandes valles: al oeste, el del río cauca; al este, el del magdalena. las costas de Colombia se extienden 1610 km a lo largo del mar caribe, y 1290 km a lo largo del pacífico. </vt:lpstr>
      <vt:lpstr>4.ATRACTIVOS TURÍSTICOS Y SU RELACIÓN CON EL PAISAJE NATURAL Y CULTURAL </vt:lpstr>
      <vt:lpstr>4.3 PAISAJE CULTURAL</vt:lpstr>
      <vt:lpstr>5. ATRACTIVOS Y ACONTECIMIENTOS CULTURALES</vt:lpstr>
      <vt:lpstr>Santa Marta</vt:lpstr>
      <vt:lpstr>HUILA</vt:lpstr>
      <vt:lpstr>Atlántico</vt:lpstr>
      <vt:lpstr>Presentación de PowerPoint</vt:lpstr>
      <vt:lpstr>  6. Recursos culturales vinculados con el medio humano    </vt:lpstr>
      <vt:lpstr>Literatura</vt:lpstr>
      <vt:lpstr>Arte</vt:lpstr>
      <vt:lpstr>ARTESANIAS</vt:lpstr>
      <vt:lpstr>MUSICA</vt:lpstr>
      <vt:lpstr>Festivales y celebraciones</vt:lpstr>
      <vt:lpstr>Los recursos culturales de Colombia </vt:lpstr>
      <vt:lpstr>Gastronomía</vt:lpstr>
      <vt:lpstr>CONECTIVIDAD</vt:lpstr>
      <vt:lpstr>8. COLOMBIA EN EL COTEXTO TURISTICO MUNDIAL </vt:lpstr>
      <vt:lpstr>Continuación corredores turísticos</vt:lpstr>
      <vt:lpstr>9. globalización</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del Turismo</dc:title>
  <dc:creator>Ana Rodriguez</dc:creator>
  <cp:lastModifiedBy>Ana Rodriguez</cp:lastModifiedBy>
  <cp:revision>15</cp:revision>
  <dcterms:created xsi:type="dcterms:W3CDTF">2024-01-05T19:24:38Z</dcterms:created>
  <dcterms:modified xsi:type="dcterms:W3CDTF">2024-01-05T23:40:48Z</dcterms:modified>
</cp:coreProperties>
</file>