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2"/>
  </p:notesMasterIdLst>
  <p:handoutMasterIdLst>
    <p:handoutMasterId r:id="rId13"/>
  </p:handoutMasterIdLst>
  <p:sldIdLst>
    <p:sldId id="312" r:id="rId5"/>
    <p:sldId id="304" r:id="rId6"/>
    <p:sldId id="307" r:id="rId7"/>
    <p:sldId id="281" r:id="rId8"/>
    <p:sldId id="282" r:id="rId9"/>
    <p:sldId id="314" r:id="rId10"/>
    <p:sldId id="315" r:id="rId11"/>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8" autoAdjust="0"/>
  </p:normalViewPr>
  <p:slideViewPr>
    <p:cSldViewPr snapToGrid="0" snapToObjects="1">
      <p:cViewPr varScale="1">
        <p:scale>
          <a:sx n="77" d="100"/>
          <a:sy n="77" d="100"/>
        </p:scale>
        <p:origin x="912" y="62"/>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2024</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8766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64974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tRYed1-q9UM?feature=oembed" TargetMode="Externa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sydle.com/blog/new-technologies-in-education-63ef92977f03ed13ae2d1909"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web-p-ebscohost-com.outlaw.digimaxisp.com/ehost/detail/detail?vid=16&amp;sid=f7ab43e3-2e4d-4cd1-a64a-a89d9a104a98%40redis&amp;bdata=JnNpdGU9ZWhvc3QtbGl2ZQ%3d%3d#AN=178230776&amp;db=ofs" TargetMode="External"/><Relationship Id="rId4" Type="http://schemas.openxmlformats.org/officeDocument/2006/relationships/hyperlink" Target="https://www.aiu.edu/innovative/the-future-of-education-digital-learning-and-edtech-innov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90" y="715617"/>
            <a:ext cx="6392421" cy="3876261"/>
          </a:xfrm>
        </p:spPr>
        <p:txBody>
          <a:bodyPr anchor="ctr"/>
          <a:lstStyle/>
          <a:p>
            <a:r>
              <a:rPr lang="en-US" dirty="0"/>
              <a:t> </a:t>
            </a:r>
            <a:br>
              <a:rPr lang="en-US" dirty="0"/>
            </a:br>
            <a:r>
              <a:rPr lang="en-US" sz="3200" dirty="0">
                <a:solidFill>
                  <a:schemeClr val="tx2">
                    <a:lumMod val="75000"/>
                  </a:schemeClr>
                </a:solidFill>
              </a:rPr>
              <a:t>Digital Education is superior</a:t>
            </a:r>
            <a:br>
              <a:rPr lang="en-US" dirty="0"/>
            </a:br>
            <a:br>
              <a:rPr lang="en-US" dirty="0"/>
            </a:br>
            <a:br>
              <a:rPr lang="en-US" dirty="0"/>
            </a:br>
            <a:r>
              <a:rPr lang="en-US" sz="2000" dirty="0">
                <a:solidFill>
                  <a:schemeClr val="tx2">
                    <a:lumMod val="75000"/>
                  </a:schemeClr>
                </a:solidFill>
              </a:rPr>
              <a:t>Innovation in digital education</a:t>
            </a:r>
          </a:p>
        </p:txBody>
      </p:sp>
      <p:sp>
        <p:nvSpPr>
          <p:cNvPr id="3" name="TextBox 2">
            <a:extLst>
              <a:ext uri="{FF2B5EF4-FFF2-40B4-BE49-F238E27FC236}">
                <a16:creationId xmlns:a16="http://schemas.microsoft.com/office/drawing/2014/main" id="{5D550D28-A576-298C-C3C9-0BCC375AF6D3}"/>
              </a:ext>
            </a:extLst>
          </p:cNvPr>
          <p:cNvSpPr txBox="1"/>
          <p:nvPr/>
        </p:nvSpPr>
        <p:spPr>
          <a:xfrm>
            <a:off x="2899790" y="392451"/>
            <a:ext cx="6211956" cy="646331"/>
          </a:xfrm>
          <a:prstGeom prst="rect">
            <a:avLst/>
          </a:prstGeom>
          <a:noFill/>
        </p:spPr>
        <p:txBody>
          <a:bodyPr wrap="square" rtlCol="0">
            <a:spAutoFit/>
          </a:bodyPr>
          <a:lstStyle/>
          <a:p>
            <a:pPr algn="ctr"/>
            <a:r>
              <a:rPr lang="en-JM" b="1" dirty="0">
                <a:latin typeface="Times New Roman" panose="02020603050405020304" pitchFamily="18" charset="0"/>
                <a:cs typeface="Times New Roman" panose="02020603050405020304" pitchFamily="18" charset="0"/>
              </a:rPr>
              <a:t>Beverley Bailey-Taylor</a:t>
            </a:r>
          </a:p>
          <a:p>
            <a:pPr algn="ctr"/>
            <a:r>
              <a:rPr lang="en-JM" b="1" dirty="0">
                <a:latin typeface="Times New Roman" panose="02020603050405020304" pitchFamily="18" charset="0"/>
                <a:cs typeface="Times New Roman" panose="02020603050405020304" pitchFamily="18" charset="0"/>
              </a:rPr>
              <a:t>ID: UB86462PU95683</a:t>
            </a:r>
          </a:p>
        </p:txBody>
      </p:sp>
      <p:sp>
        <p:nvSpPr>
          <p:cNvPr id="5" name="TextBox 4">
            <a:extLst>
              <a:ext uri="{FF2B5EF4-FFF2-40B4-BE49-F238E27FC236}">
                <a16:creationId xmlns:a16="http://schemas.microsoft.com/office/drawing/2014/main" id="{E4E361C2-F0E2-4BAB-89C4-B82779ACD538}"/>
              </a:ext>
            </a:extLst>
          </p:cNvPr>
          <p:cNvSpPr txBox="1"/>
          <p:nvPr/>
        </p:nvSpPr>
        <p:spPr>
          <a:xfrm>
            <a:off x="2479040" y="5483092"/>
            <a:ext cx="6614159" cy="1346202"/>
          </a:xfrm>
          <a:prstGeom prst="rect">
            <a:avLst/>
          </a:prstGeom>
          <a:noFill/>
        </p:spPr>
        <p:txBody>
          <a:bodyPr wrap="square" rtlCol="0">
            <a:spAutoFit/>
          </a:bodyPr>
          <a:lstStyle/>
          <a:p>
            <a:pPr algn="ctr">
              <a:lnSpc>
                <a:spcPct val="150000"/>
              </a:lnSpc>
            </a:pPr>
            <a:r>
              <a:rPr lang="en-US" sz="1400" b="1" dirty="0">
                <a:latin typeface="Engravers MT" panose="02090707080505020304" pitchFamily="18" charset="0"/>
                <a:cs typeface="Times New Roman" panose="02020603050405020304" pitchFamily="18" charset="0"/>
              </a:rPr>
              <a:t>ALANTIC INTERNATIONAL UNIVERSITY</a:t>
            </a:r>
          </a:p>
          <a:p>
            <a:pPr algn="ctr">
              <a:lnSpc>
                <a:spcPct val="150000"/>
              </a:lnSpc>
            </a:pPr>
            <a:r>
              <a:rPr lang="en-US" sz="1400" b="1" dirty="0">
                <a:latin typeface="Engravers MT" panose="02090707080505020304" pitchFamily="18" charset="0"/>
                <a:cs typeface="Times New Roman" panose="02020603050405020304" pitchFamily="18" charset="0"/>
              </a:rPr>
              <a:t>HONOLULU, HAWAII</a:t>
            </a:r>
          </a:p>
          <a:p>
            <a:pPr algn="ctr">
              <a:lnSpc>
                <a:spcPct val="150000"/>
              </a:lnSpc>
            </a:pPr>
            <a:r>
              <a:rPr lang="en-US" sz="1400" b="1" dirty="0">
                <a:latin typeface="Engravers MT" panose="02090707080505020304" pitchFamily="18" charset="0"/>
                <a:cs typeface="Times New Roman" panose="02020603050405020304" pitchFamily="18" charset="0"/>
              </a:rPr>
              <a:t>SUMMER 2024</a:t>
            </a:r>
          </a:p>
          <a:p>
            <a:pPr algn="ctr">
              <a:lnSpc>
                <a:spcPct val="150000"/>
              </a:lnSpc>
            </a:pPr>
            <a:r>
              <a:rPr lang="en-US" sz="1400" b="1" dirty="0">
                <a:latin typeface="Engravers MT" panose="02090707080505020304" pitchFamily="18" charset="0"/>
                <a:cs typeface="Times New Roman" panose="02020603050405020304" pitchFamily="18" charset="0"/>
              </a:rPr>
              <a:t>August 2, 2024</a:t>
            </a:r>
          </a:p>
        </p:txBody>
      </p:sp>
      <p:pic>
        <p:nvPicPr>
          <p:cNvPr id="6" name="Picture 5">
            <a:extLst>
              <a:ext uri="{FF2B5EF4-FFF2-40B4-BE49-F238E27FC236}">
                <a16:creationId xmlns:a16="http://schemas.microsoft.com/office/drawing/2014/main" id="{9B8E579C-73A3-E7EE-FE0F-D830970BF0AC}"/>
              </a:ext>
            </a:extLst>
          </p:cNvPr>
          <p:cNvPicPr>
            <a:picLocks noChangeAspect="1"/>
          </p:cNvPicPr>
          <p:nvPr/>
        </p:nvPicPr>
        <p:blipFill>
          <a:blip r:embed="rId3"/>
          <a:stretch>
            <a:fillRect/>
          </a:stretch>
        </p:blipFill>
        <p:spPr>
          <a:xfrm>
            <a:off x="-111760" y="0"/>
            <a:ext cx="2899790" cy="3489877"/>
          </a:xfrm>
          <a:prstGeom prst="rect">
            <a:avLst/>
          </a:prstGeom>
          <a:effectLst>
            <a:outerShdw blurRad="50800" dist="50800" sx="1000" sy="1000" algn="ctr" rotWithShape="0">
              <a:srgbClr val="000000">
                <a:alpha val="95000"/>
              </a:srgbClr>
            </a:outerShdw>
            <a:reflection stA="97000" endPos="0" dist="50800" dir="5400000" sy="-100000" algn="bl" rotWithShape="0"/>
          </a:effectLst>
          <a:scene3d>
            <a:camera prst="orthographicFront"/>
            <a:lightRig rig="threePt" dir="t"/>
          </a:scene3d>
          <a:sp3d extrusionH="19050">
            <a:bevelT w="69850" h="63500"/>
            <a:bevelB w="57150"/>
          </a:sp3d>
        </p:spPr>
      </p:pic>
      <p:pic>
        <p:nvPicPr>
          <p:cNvPr id="7" name="Picture 6">
            <a:extLst>
              <a:ext uri="{FF2B5EF4-FFF2-40B4-BE49-F238E27FC236}">
                <a16:creationId xmlns:a16="http://schemas.microsoft.com/office/drawing/2014/main" id="{637D96D7-0C59-3BF8-41B8-1651B5E79FC1}"/>
              </a:ext>
            </a:extLst>
          </p:cNvPr>
          <p:cNvPicPr>
            <a:picLocks noChangeAspect="1"/>
          </p:cNvPicPr>
          <p:nvPr/>
        </p:nvPicPr>
        <p:blipFill>
          <a:blip r:embed="rId4"/>
          <a:stretch>
            <a:fillRect/>
          </a:stretch>
        </p:blipFill>
        <p:spPr>
          <a:xfrm>
            <a:off x="9194800" y="2663"/>
            <a:ext cx="2997200" cy="3487214"/>
          </a:xfrm>
          <a:prstGeom prst="rect">
            <a:avLst/>
          </a:prstGeom>
          <a:scene3d>
            <a:camera prst="orthographicFront"/>
            <a:lightRig rig="threePt" dir="t"/>
          </a:scene3d>
          <a:sp3d>
            <a:bevelT h="44450"/>
            <a:bevelB w="44450" h="133350"/>
          </a:sp3d>
        </p:spPr>
      </p:pic>
    </p:spTree>
    <p:extLst>
      <p:ext uri="{BB962C8B-B14F-4D97-AF65-F5344CB8AC3E}">
        <p14:creationId xmlns:p14="http://schemas.microsoft.com/office/powerpoint/2010/main" val="220243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1630018" y="717737"/>
            <a:ext cx="5331350" cy="421901"/>
          </a:xfrm>
        </p:spPr>
        <p:txBody>
          <a:bodyPr/>
          <a:lstStyle/>
          <a:p>
            <a:pPr algn="ctr"/>
            <a:r>
              <a:rPr lang="en-US" sz="2400" dirty="0">
                <a:latin typeface="Times New Roman" panose="02020603050405020304" pitchFamily="18" charset="0"/>
                <a:cs typeface="Times New Roman" panose="02020603050405020304" pitchFamily="18" charset="0"/>
              </a:rPr>
              <a:t>Table of content</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705678" y="2665698"/>
            <a:ext cx="6583680" cy="3207344"/>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a:t>
            </a:fld>
            <a:endParaRPr lang="en-US" dirty="0"/>
          </a:p>
        </p:txBody>
      </p:sp>
      <p:sp>
        <p:nvSpPr>
          <p:cNvPr id="5" name="TextBox 4">
            <a:extLst>
              <a:ext uri="{FF2B5EF4-FFF2-40B4-BE49-F238E27FC236}">
                <a16:creationId xmlns:a16="http://schemas.microsoft.com/office/drawing/2014/main" id="{A873CBB8-9FC8-F595-93E9-10780477C986}"/>
              </a:ext>
            </a:extLst>
          </p:cNvPr>
          <p:cNvSpPr txBox="1"/>
          <p:nvPr/>
        </p:nvSpPr>
        <p:spPr>
          <a:xfrm>
            <a:off x="864704" y="1600203"/>
            <a:ext cx="8497958" cy="3693319"/>
          </a:xfrm>
          <a:prstGeom prst="rect">
            <a:avLst/>
          </a:prstGeom>
          <a:noFill/>
        </p:spPr>
        <p:txBody>
          <a:bodyPr wrap="square" rtlCol="0">
            <a:spAutoFit/>
          </a:bodyPr>
          <a:lstStyle/>
          <a:p>
            <a:r>
              <a:rPr lang="en-JM" sz="2000" b="1" dirty="0">
                <a:latin typeface="Times New Roman" panose="02020603050405020304" pitchFamily="18" charset="0"/>
                <a:cs typeface="Times New Roman" panose="02020603050405020304" pitchFamily="18" charset="0"/>
              </a:rPr>
              <a:t>Introduction</a:t>
            </a:r>
          </a:p>
          <a:p>
            <a:endParaRPr lang="en-JM" sz="2000" b="1" dirty="0">
              <a:latin typeface="Times New Roman" panose="02020603050405020304" pitchFamily="18" charset="0"/>
              <a:cs typeface="Times New Roman" panose="02020603050405020304" pitchFamily="18" charset="0"/>
            </a:endParaRPr>
          </a:p>
          <a:p>
            <a:r>
              <a:rPr lang="en-JM" sz="2000" b="1" dirty="0">
                <a:latin typeface="Times New Roman" panose="02020603050405020304" pitchFamily="18" charset="0"/>
                <a:cs typeface="Times New Roman" panose="02020603050405020304" pitchFamily="18" charset="0"/>
              </a:rPr>
              <a:t>Benefits of Digital Education</a:t>
            </a:r>
          </a:p>
          <a:p>
            <a:endParaRPr lang="en-JM" sz="2000" b="1" dirty="0">
              <a:latin typeface="Times New Roman" panose="02020603050405020304" pitchFamily="18" charset="0"/>
              <a:cs typeface="Times New Roman" panose="02020603050405020304" pitchFamily="18" charset="0"/>
            </a:endParaRPr>
          </a:p>
          <a:p>
            <a:r>
              <a:rPr lang="en-JM" sz="2000" b="1" dirty="0">
                <a:latin typeface="Times New Roman" panose="02020603050405020304" pitchFamily="18" charset="0"/>
                <a:cs typeface="Times New Roman" panose="02020603050405020304" pitchFamily="18" charset="0"/>
              </a:rPr>
              <a:t>Importance of  Digital  Education</a:t>
            </a:r>
          </a:p>
          <a:p>
            <a:pPr marL="342900" indent="-342900">
              <a:buFont typeface="Arial" panose="020B0604020202020204" pitchFamily="34" charset="0"/>
              <a:buChar char="•"/>
            </a:pPr>
            <a:r>
              <a:rPr lang="en-JM" sz="2000" b="1" dirty="0">
                <a:latin typeface="Times New Roman" panose="02020603050405020304" pitchFamily="18" charset="0"/>
                <a:cs typeface="Times New Roman" panose="02020603050405020304" pitchFamily="18" charset="0"/>
              </a:rPr>
              <a:t>Value for future</a:t>
            </a:r>
          </a:p>
          <a:p>
            <a:pPr marL="342900" indent="-342900">
              <a:buFont typeface="Arial" panose="020B0604020202020204" pitchFamily="34" charset="0"/>
              <a:buChar char="•"/>
            </a:pPr>
            <a:r>
              <a:rPr lang="en-JM" sz="2000" b="1" dirty="0">
                <a:latin typeface="Times New Roman" panose="02020603050405020304" pitchFamily="18" charset="0"/>
                <a:cs typeface="Times New Roman" panose="02020603050405020304" pitchFamily="18" charset="0"/>
              </a:rPr>
              <a:t>Personal opinion</a:t>
            </a:r>
          </a:p>
          <a:p>
            <a:endParaRPr lang="en-JM" sz="2000" b="1" dirty="0">
              <a:latin typeface="Times New Roman" panose="02020603050405020304" pitchFamily="18" charset="0"/>
              <a:cs typeface="Times New Roman" panose="02020603050405020304" pitchFamily="18" charset="0"/>
            </a:endParaRPr>
          </a:p>
          <a:p>
            <a:r>
              <a:rPr lang="en-JM" sz="2000" b="1" dirty="0">
                <a:latin typeface="Times New Roman" panose="02020603050405020304" pitchFamily="18" charset="0"/>
                <a:cs typeface="Times New Roman" panose="02020603050405020304" pitchFamily="18" charset="0"/>
              </a:rPr>
              <a:t>Ways in which applying Digital Education can improve ones income.  </a:t>
            </a:r>
          </a:p>
          <a:p>
            <a:endParaRPr lang="en-JM" sz="2000" b="1" dirty="0">
              <a:latin typeface="Times New Roman" panose="02020603050405020304" pitchFamily="18" charset="0"/>
              <a:cs typeface="Times New Roman" panose="02020603050405020304" pitchFamily="18" charset="0"/>
            </a:endParaRPr>
          </a:p>
          <a:p>
            <a:r>
              <a:rPr lang="en-JM" sz="2000" b="1" dirty="0">
                <a:latin typeface="Times New Roman" panose="02020603050405020304" pitchFamily="18" charset="0"/>
                <a:cs typeface="Times New Roman" panose="02020603050405020304" pitchFamily="18" charset="0"/>
              </a:rPr>
              <a:t>Bibliographic Sources</a:t>
            </a:r>
          </a:p>
          <a:p>
            <a:endParaRPr lang="en-JM"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321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5347252" y="586410"/>
            <a:ext cx="4084983" cy="566530"/>
          </a:xfrm>
        </p:spPr>
        <p:txBody>
          <a:bodyPr/>
          <a:lstStyle/>
          <a:p>
            <a:pPr algn="ctr"/>
            <a:r>
              <a:rPr lang="en-US" sz="2400" dirty="0">
                <a:latin typeface="Times New Roman" panose="02020603050405020304" pitchFamily="18" charset="0"/>
                <a:cs typeface="Times New Roman" panose="02020603050405020304" pitchFamily="18" charset="0"/>
              </a:rPr>
              <a:t>introduction</a:t>
            </a:r>
          </a:p>
        </p:txBody>
      </p:sp>
      <p:sp>
        <p:nvSpPr>
          <p:cNvPr id="6" name="TextBox 5">
            <a:extLst>
              <a:ext uri="{FF2B5EF4-FFF2-40B4-BE49-F238E27FC236}">
                <a16:creationId xmlns:a16="http://schemas.microsoft.com/office/drawing/2014/main" id="{BD82ED66-23EA-5338-0513-FCA39DA6A2EE}"/>
              </a:ext>
            </a:extLst>
          </p:cNvPr>
          <p:cNvSpPr txBox="1"/>
          <p:nvPr/>
        </p:nvSpPr>
        <p:spPr>
          <a:xfrm>
            <a:off x="5009321" y="1739348"/>
            <a:ext cx="6500191" cy="4439933"/>
          </a:xfrm>
          <a:prstGeom prst="rect">
            <a:avLst/>
          </a:prstGeom>
          <a:noFill/>
        </p:spPr>
        <p:txBody>
          <a:bodyPr wrap="square" rtlCol="0">
            <a:spAutoFit/>
          </a:bodyPr>
          <a:lstStyle/>
          <a:p>
            <a:pPr>
              <a:lnSpc>
                <a:spcPct val="200000"/>
              </a:lnSpc>
            </a:pPr>
            <a:r>
              <a:rPr lang="en-JM" b="1" dirty="0">
                <a:latin typeface="Times New Roman" panose="02020603050405020304" pitchFamily="18" charset="0"/>
                <a:cs typeface="Times New Roman" panose="02020603050405020304" pitchFamily="18" charset="0"/>
              </a:rPr>
              <a:t>Digital Education </a:t>
            </a:r>
            <a:r>
              <a:rPr lang="en-JM" dirty="0">
                <a:latin typeface="Times New Roman" panose="02020603050405020304" pitchFamily="18" charset="0"/>
                <a:cs typeface="Times New Roman" panose="02020603050405020304" pitchFamily="18" charset="0"/>
              </a:rPr>
              <a:t>refers to the use of digital technologies, tools  and resources to support and enhance the learning process. It offers a transformative approach to learning, providing several benefits for students, educators and institutions. This project aims to outline the benefits of digital education, how valuable it is and the importance. It also focuses on ways in which applying digital education  to improves ones income. </a:t>
            </a:r>
          </a:p>
          <a:p>
            <a:pPr>
              <a:lnSpc>
                <a:spcPct val="200000"/>
              </a:lnSpc>
            </a:pPr>
            <a:r>
              <a:rPr lang="en-JM" dirty="0">
                <a:latin typeface="Times New Roman" panose="02020603050405020304" pitchFamily="18" charset="0"/>
                <a:cs typeface="Times New Roman" panose="02020603050405020304" pitchFamily="18" charset="0"/>
              </a:rPr>
              <a:t>Kindly view video to left for further introduction.</a:t>
            </a:r>
          </a:p>
        </p:txBody>
      </p:sp>
      <p:sp>
        <p:nvSpPr>
          <p:cNvPr id="4" name="Picture Placeholder 3">
            <a:extLst>
              <a:ext uri="{FF2B5EF4-FFF2-40B4-BE49-F238E27FC236}">
                <a16:creationId xmlns:a16="http://schemas.microsoft.com/office/drawing/2014/main" id="{EE7BB103-90BE-8529-7AB6-17F32F13EDA2}"/>
              </a:ext>
            </a:extLst>
          </p:cNvPr>
          <p:cNvSpPr>
            <a:spLocks noGrp="1"/>
          </p:cNvSpPr>
          <p:nvPr>
            <p:ph type="pic" sz="quarter" idx="11"/>
          </p:nvPr>
        </p:nvSpPr>
        <p:spPr/>
      </p:sp>
      <p:pic>
        <p:nvPicPr>
          <p:cNvPr id="5" name="Online Media 4" title="Online &amp; Digital Education |  Animated Film Presentation">
            <a:hlinkClick r:id="" action="ppaction://media"/>
            <a:extLst>
              <a:ext uri="{FF2B5EF4-FFF2-40B4-BE49-F238E27FC236}">
                <a16:creationId xmlns:a16="http://schemas.microsoft.com/office/drawing/2014/main" id="{1437183A-CF2F-B123-43C1-BEDE6A552B69}"/>
              </a:ext>
            </a:extLst>
          </p:cNvPr>
          <p:cNvPicPr>
            <a:picLocks noRot="1" noChangeAspect="1"/>
          </p:cNvPicPr>
          <p:nvPr>
            <a:videoFile r:link="rId1"/>
          </p:nvPr>
        </p:nvPicPr>
        <p:blipFill>
          <a:blip r:embed="rId4"/>
          <a:stretch>
            <a:fillRect/>
          </a:stretch>
        </p:blipFill>
        <p:spPr>
          <a:xfrm>
            <a:off x="22225" y="69574"/>
            <a:ext cx="4867827" cy="6440556"/>
          </a:xfrm>
          <a:prstGeom prst="rect">
            <a:avLst/>
          </a:prstGeom>
        </p:spPr>
      </p:pic>
    </p:spTree>
    <p:extLst>
      <p:ext uri="{BB962C8B-B14F-4D97-AF65-F5344CB8AC3E}">
        <p14:creationId xmlns:p14="http://schemas.microsoft.com/office/powerpoint/2010/main" val="290649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3054626" y="606909"/>
            <a:ext cx="6082748" cy="741707"/>
          </a:xfrm>
        </p:spPr>
        <p:txBody>
          <a:bodyPr/>
          <a:lstStyle/>
          <a:p>
            <a:pPr algn="ctr"/>
            <a:r>
              <a:rPr lang="en-US" sz="2400" dirty="0">
                <a:latin typeface="Times New Roman" panose="02020603050405020304" pitchFamily="18" charset="0"/>
                <a:cs typeface="Times New Roman" panose="02020603050405020304" pitchFamily="18" charset="0"/>
              </a:rPr>
              <a:t>Benefits of digital education</a:t>
            </a:r>
          </a:p>
        </p:txBody>
      </p:sp>
      <p:sp>
        <p:nvSpPr>
          <p:cNvPr id="7" name="TextBox 6">
            <a:extLst>
              <a:ext uri="{FF2B5EF4-FFF2-40B4-BE49-F238E27FC236}">
                <a16:creationId xmlns:a16="http://schemas.microsoft.com/office/drawing/2014/main" id="{FEE18423-9ED1-8AA8-11DE-BF04EB95CCAC}"/>
              </a:ext>
            </a:extLst>
          </p:cNvPr>
          <p:cNvSpPr txBox="1"/>
          <p:nvPr/>
        </p:nvSpPr>
        <p:spPr>
          <a:xfrm>
            <a:off x="751840" y="1229728"/>
            <a:ext cx="10952480" cy="5600059"/>
          </a:xfrm>
          <a:prstGeom prst="rect">
            <a:avLst/>
          </a:prstGeom>
          <a:noFill/>
        </p:spPr>
        <p:txBody>
          <a:bodyPr wrap="square" rtlCol="0">
            <a:spAutoFit/>
          </a:bodyPr>
          <a:lstStyle/>
          <a:p>
            <a:pPr>
              <a:lnSpc>
                <a:spcPct val="200000"/>
              </a:lnSpc>
            </a:pPr>
            <a:r>
              <a:rPr lang="en-JM" sz="2000" b="1" dirty="0">
                <a:latin typeface="Times New Roman" panose="02020603050405020304" pitchFamily="18" charset="0"/>
                <a:cs typeface="Times New Roman" panose="02020603050405020304" pitchFamily="18" charset="0"/>
              </a:rPr>
              <a:t>Digital education has  several benefits, including</a:t>
            </a:r>
          </a:p>
          <a:p>
            <a:pPr marL="342900" indent="-342900">
              <a:lnSpc>
                <a:spcPct val="200000"/>
              </a:lnSpc>
              <a:buFont typeface="+mj-lt"/>
              <a:buAutoNum type="arabicPeriod"/>
            </a:pPr>
            <a:r>
              <a:rPr lang="en-JM" sz="2000" b="1" dirty="0">
                <a:latin typeface="Times New Roman" panose="02020603050405020304" pitchFamily="18" charset="0"/>
                <a:cs typeface="Times New Roman" panose="02020603050405020304" pitchFamily="18" charset="0"/>
              </a:rPr>
              <a:t> Accessibility and Flexibility- </a:t>
            </a:r>
            <a:r>
              <a:rPr lang="en-JM" sz="1400" dirty="0">
                <a:latin typeface="Times New Roman" panose="02020603050405020304" pitchFamily="18" charset="0"/>
                <a:cs typeface="Times New Roman" panose="02020603050405020304" pitchFamily="18" charset="0"/>
              </a:rPr>
              <a:t>being able to equally access quality education remotely from any location, time and at your own pace.</a:t>
            </a:r>
          </a:p>
          <a:p>
            <a:pPr marL="342900" indent="-342900">
              <a:lnSpc>
                <a:spcPct val="200000"/>
              </a:lnSpc>
              <a:buFont typeface="+mj-lt"/>
              <a:buAutoNum type="arabicPeriod"/>
            </a:pPr>
            <a:r>
              <a:rPr lang="en-JM" sz="2000" b="1" dirty="0">
                <a:latin typeface="Times New Roman" panose="02020603050405020304" pitchFamily="18" charset="0"/>
                <a:cs typeface="Times New Roman" panose="02020603050405020304" pitchFamily="18" charset="0"/>
              </a:rPr>
              <a:t>Personalization and Continuous learning </a:t>
            </a:r>
            <a:r>
              <a:rPr lang="en-JM" sz="1200" b="1" dirty="0">
                <a:latin typeface="Times New Roman" panose="02020603050405020304" pitchFamily="18" charset="0"/>
                <a:cs typeface="Times New Roman" panose="02020603050405020304" pitchFamily="18" charset="0"/>
              </a:rPr>
              <a:t>– </a:t>
            </a:r>
            <a:r>
              <a:rPr lang="en-JM" sz="1400" dirty="0">
                <a:latin typeface="Times New Roman" panose="02020603050405020304" pitchFamily="18" charset="0"/>
                <a:cs typeface="Times New Roman" panose="02020603050405020304" pitchFamily="18" charset="0"/>
              </a:rPr>
              <a:t>tailoring  lifelong learning experiences to individuals needs and abilities. </a:t>
            </a:r>
          </a:p>
          <a:p>
            <a:pPr marL="342900" indent="-342900">
              <a:lnSpc>
                <a:spcPct val="200000"/>
              </a:lnSpc>
              <a:buFont typeface="+mj-lt"/>
              <a:buAutoNum type="arabicPeriod"/>
            </a:pPr>
            <a:r>
              <a:rPr lang="en-JM" sz="2000" b="1" dirty="0">
                <a:latin typeface="Times New Roman" panose="02020603050405020304" pitchFamily="18" charset="0"/>
                <a:cs typeface="Times New Roman" panose="02020603050405020304" pitchFamily="18" charset="0"/>
              </a:rPr>
              <a:t>Cost-effectiveness and Scalability-</a:t>
            </a:r>
            <a:r>
              <a:rPr lang="en-JM" sz="1400" dirty="0">
                <a:latin typeface="Times New Roman" panose="02020603050405020304" pitchFamily="18" charset="0"/>
                <a:cs typeface="Times New Roman" panose="02020603050405020304" pitchFamily="18" charset="0"/>
              </a:rPr>
              <a:t>reduced costs associated with traditional education and it easily expand and modify course content to meet growing demands.</a:t>
            </a:r>
            <a:endParaRPr lang="en-JM" sz="2000" b="1" dirty="0">
              <a:latin typeface="Times New Roman" panose="02020603050405020304" pitchFamily="18" charset="0"/>
              <a:cs typeface="Times New Roman" panose="02020603050405020304" pitchFamily="18" charset="0"/>
            </a:endParaRPr>
          </a:p>
          <a:p>
            <a:pPr marL="342900" indent="-342900">
              <a:lnSpc>
                <a:spcPct val="200000"/>
              </a:lnSpc>
              <a:buFont typeface="+mj-lt"/>
              <a:buAutoNum type="arabicPeriod"/>
            </a:pPr>
            <a:r>
              <a:rPr lang="en-JM" sz="2000" b="1" dirty="0">
                <a:latin typeface="Times New Roman" panose="02020603050405020304" pitchFamily="18" charset="0"/>
                <a:cs typeface="Times New Roman" panose="02020603050405020304" pitchFamily="18" charset="0"/>
              </a:rPr>
              <a:t>Enhanced engagement and motivation-</a:t>
            </a:r>
            <a:r>
              <a:rPr lang="en-JM" sz="1400" b="1" dirty="0">
                <a:latin typeface="Times New Roman" panose="02020603050405020304" pitchFamily="18" charset="0"/>
                <a:cs typeface="Times New Roman" panose="02020603050405020304" pitchFamily="18" charset="0"/>
              </a:rPr>
              <a:t> </a:t>
            </a:r>
            <a:r>
              <a:rPr lang="en-JM" sz="1400" dirty="0">
                <a:latin typeface="Times New Roman" panose="02020603050405020304" pitchFamily="18" charset="0"/>
                <a:cs typeface="Times New Roman" panose="02020603050405020304" pitchFamily="18" charset="0"/>
              </a:rPr>
              <a:t>incorporating innovative technologies like VR, AR and gamification to  make learning more engaging and interactive.</a:t>
            </a:r>
          </a:p>
          <a:p>
            <a:pPr marL="342900" indent="-342900">
              <a:lnSpc>
                <a:spcPct val="200000"/>
              </a:lnSpc>
              <a:buFont typeface="+mj-lt"/>
              <a:buAutoNum type="arabicPeriod"/>
            </a:pPr>
            <a:r>
              <a:rPr lang="en-JM" sz="2000" b="1" dirty="0">
                <a:latin typeface="Times New Roman" panose="02020603050405020304" pitchFamily="18" charset="0"/>
                <a:cs typeface="Times New Roman" panose="02020603050405020304" pitchFamily="18" charset="0"/>
              </a:rPr>
              <a:t>Data analysis and Preparation  for digital future- </a:t>
            </a:r>
            <a:r>
              <a:rPr lang="en-JM" sz="1400" dirty="0">
                <a:latin typeface="Times New Roman" panose="02020603050405020304" pitchFamily="18" charset="0"/>
                <a:cs typeface="Times New Roman" panose="02020603050405020304" pitchFamily="18" charset="0"/>
              </a:rPr>
              <a:t>track student progress  and develop essential skills for success</a:t>
            </a:r>
          </a:p>
          <a:p>
            <a:pPr marL="342900" indent="-342900">
              <a:lnSpc>
                <a:spcPct val="200000"/>
              </a:lnSpc>
              <a:buFont typeface="+mj-lt"/>
              <a:buAutoNum type="arabicPeriod"/>
            </a:pPr>
            <a:r>
              <a:rPr lang="en-JM" sz="2000" b="1" dirty="0">
                <a:latin typeface="Times New Roman" panose="02020603050405020304" pitchFamily="18" charset="0"/>
                <a:cs typeface="Times New Roman" panose="02020603050405020304" pitchFamily="18" charset="0"/>
              </a:rPr>
              <a:t>  Improved Collaboration and Communication- </a:t>
            </a:r>
            <a:r>
              <a:rPr lang="en-JM" sz="1200" dirty="0">
                <a:latin typeface="Times New Roman" panose="02020603050405020304" pitchFamily="18" charset="0"/>
                <a:cs typeface="Times New Roman" panose="02020603050405020304" pitchFamily="18" charset="0"/>
              </a:rPr>
              <a:t>digital tools to facilitate cooperation  and comm among students and teachers</a:t>
            </a:r>
          </a:p>
        </p:txBody>
      </p:sp>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5</a:t>
            </a:fld>
            <a:endParaRPr lang="en-US" dirty="0"/>
          </a:p>
        </p:txBody>
      </p:sp>
      <p:sp>
        <p:nvSpPr>
          <p:cNvPr id="5" name="TextBox 4">
            <a:extLst>
              <a:ext uri="{FF2B5EF4-FFF2-40B4-BE49-F238E27FC236}">
                <a16:creationId xmlns:a16="http://schemas.microsoft.com/office/drawing/2014/main" id="{794AC379-5BE8-633C-D509-9C529CF80C16}"/>
              </a:ext>
            </a:extLst>
          </p:cNvPr>
          <p:cNvSpPr txBox="1"/>
          <p:nvPr/>
        </p:nvSpPr>
        <p:spPr>
          <a:xfrm>
            <a:off x="3515360" y="528597"/>
            <a:ext cx="6843077" cy="461665"/>
          </a:xfrm>
          <a:prstGeom prst="rect">
            <a:avLst/>
          </a:prstGeom>
          <a:noFill/>
        </p:spPr>
        <p:txBody>
          <a:bodyPr wrap="square" rtlCol="0">
            <a:spAutoFit/>
          </a:bodyPr>
          <a:lstStyle/>
          <a:p>
            <a:pPr algn="ctr"/>
            <a:r>
              <a:rPr lang="en-JM" sz="2400" b="1" dirty="0">
                <a:solidFill>
                  <a:schemeClr val="accent6">
                    <a:lumMod val="75000"/>
                  </a:schemeClr>
                </a:solidFill>
                <a:latin typeface="Times New Roman" panose="02020603050405020304" pitchFamily="18" charset="0"/>
                <a:cs typeface="Times New Roman" panose="02020603050405020304" pitchFamily="18" charset="0"/>
              </a:rPr>
              <a:t>IMPORTANCE OF DIGITAL EDUCATION</a:t>
            </a:r>
          </a:p>
        </p:txBody>
      </p:sp>
      <p:sp>
        <p:nvSpPr>
          <p:cNvPr id="6" name="TextBox 5">
            <a:extLst>
              <a:ext uri="{FF2B5EF4-FFF2-40B4-BE49-F238E27FC236}">
                <a16:creationId xmlns:a16="http://schemas.microsoft.com/office/drawing/2014/main" id="{A43AB39C-9D4C-5A42-0679-CD311AF97FDF}"/>
              </a:ext>
            </a:extLst>
          </p:cNvPr>
          <p:cNvSpPr txBox="1"/>
          <p:nvPr/>
        </p:nvSpPr>
        <p:spPr>
          <a:xfrm>
            <a:off x="2529840" y="1077292"/>
            <a:ext cx="9286240" cy="6542176"/>
          </a:xfrm>
          <a:prstGeom prst="rect">
            <a:avLst/>
          </a:prstGeom>
          <a:noFill/>
        </p:spPr>
        <p:txBody>
          <a:bodyPr wrap="square" rtlCol="0">
            <a:spAutoFit/>
          </a:bodyPr>
          <a:lstStyle/>
          <a:p>
            <a:pPr>
              <a:lnSpc>
                <a:spcPct val="200000"/>
              </a:lnSpc>
            </a:pPr>
            <a:r>
              <a:rPr lang="en-JM" dirty="0">
                <a:latin typeface="Times New Roman" panose="02020603050405020304" pitchFamily="18" charset="0"/>
                <a:cs typeface="Times New Roman" panose="02020603050405020304" pitchFamily="18" charset="0"/>
              </a:rPr>
              <a:t>Digital Education  is valuable for  numerous reasons such as :</a:t>
            </a:r>
          </a:p>
          <a:p>
            <a:pPr marL="285750" indent="-285750">
              <a:lnSpc>
                <a:spcPct val="200000"/>
              </a:lnSpc>
              <a:buFont typeface="Wingdings" panose="05000000000000000000" pitchFamily="2" charset="2"/>
              <a:buChar char="Ø"/>
            </a:pPr>
            <a:r>
              <a:rPr lang="en-JM" dirty="0">
                <a:latin typeface="Times New Roman" panose="02020603050405020304" pitchFamily="18" charset="0"/>
                <a:cs typeface="Times New Roman" panose="02020603050405020304" pitchFamily="18" charset="0"/>
              </a:rPr>
              <a:t>Reaches a wider audience</a:t>
            </a:r>
          </a:p>
          <a:p>
            <a:pPr marL="285750" indent="-285750">
              <a:lnSpc>
                <a:spcPct val="200000"/>
              </a:lnSpc>
              <a:buFont typeface="Wingdings" panose="05000000000000000000" pitchFamily="2" charset="2"/>
              <a:buChar char="Ø"/>
            </a:pPr>
            <a:r>
              <a:rPr lang="en-JM" dirty="0">
                <a:latin typeface="Times New Roman" panose="02020603050405020304" pitchFamily="18" charset="0"/>
                <a:cs typeface="Times New Roman" panose="02020603050405020304" pitchFamily="18" charset="0"/>
              </a:rPr>
              <a:t>Tailors education to individual needs</a:t>
            </a:r>
          </a:p>
          <a:p>
            <a:pPr marL="285750" indent="-285750">
              <a:lnSpc>
                <a:spcPct val="200000"/>
              </a:lnSpc>
              <a:buFont typeface="Wingdings" panose="05000000000000000000" pitchFamily="2" charset="2"/>
              <a:buChar char="Ø"/>
            </a:pPr>
            <a:r>
              <a:rPr lang="en-JM" dirty="0">
                <a:latin typeface="Times New Roman" panose="02020603050405020304" pitchFamily="18" charset="0"/>
                <a:cs typeface="Times New Roman" panose="02020603050405020304" pitchFamily="18" charset="0"/>
              </a:rPr>
              <a:t>Allows students to learn  at their own pace</a:t>
            </a:r>
          </a:p>
          <a:p>
            <a:pPr marL="285750" indent="-285750">
              <a:lnSpc>
                <a:spcPct val="200000"/>
              </a:lnSpc>
              <a:buFont typeface="Wingdings" panose="05000000000000000000" pitchFamily="2" charset="2"/>
              <a:buChar char="Ø"/>
            </a:pPr>
            <a:r>
              <a:rPr lang="en-JM" dirty="0">
                <a:latin typeface="Times New Roman" panose="02020603050405020304" pitchFamily="18" charset="0"/>
                <a:cs typeface="Times New Roman" panose="02020603050405020304" pitchFamily="18" charset="0"/>
              </a:rPr>
              <a:t>Providing access to  current, relevant  and diverse educational resources.</a:t>
            </a:r>
          </a:p>
          <a:p>
            <a:pPr>
              <a:lnSpc>
                <a:spcPct val="200000"/>
              </a:lnSpc>
            </a:pPr>
            <a:r>
              <a:rPr lang="en-JM" dirty="0">
                <a:latin typeface="Times New Roman" panose="02020603050405020304" pitchFamily="18" charset="0"/>
                <a:cs typeface="Times New Roman" panose="02020603050405020304" pitchFamily="18" charset="0"/>
              </a:rPr>
              <a:t>Digital education  surrounds a wide range of methods, from online courses to interactive app and virtual classroom to educational software. In my opinion, it is critical  for the preparation of students for success in today’s digital age and it’s importance will continue to grow in the future. Furthermore, the importance of digital education lies in its abilities; develop essential skills for success in a rapidly changing, technology-driven world and all the other benefits mentioned above.</a:t>
            </a:r>
          </a:p>
          <a:p>
            <a:pPr>
              <a:lnSpc>
                <a:spcPct val="200000"/>
              </a:lnSpc>
            </a:pPr>
            <a:endParaRPr lang="en-JM" sz="1600" dirty="0">
              <a:latin typeface="Times New Roman" panose="02020603050405020304" pitchFamily="18" charset="0"/>
              <a:cs typeface="Times New Roman" panose="02020603050405020304" pitchFamily="18" charset="0"/>
            </a:endParaRPr>
          </a:p>
          <a:p>
            <a:pPr>
              <a:lnSpc>
                <a:spcPct val="200000"/>
              </a:lnSpc>
            </a:pPr>
            <a:endParaRPr lang="en-JM"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568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0AEC4F-E711-8552-9C34-82C1514A1E37}"/>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6</a:t>
            </a:fld>
            <a:endParaRPr lang="en-US" dirty="0"/>
          </a:p>
        </p:txBody>
      </p:sp>
      <p:sp>
        <p:nvSpPr>
          <p:cNvPr id="7" name="TextBox 6">
            <a:extLst>
              <a:ext uri="{FF2B5EF4-FFF2-40B4-BE49-F238E27FC236}">
                <a16:creationId xmlns:a16="http://schemas.microsoft.com/office/drawing/2014/main" id="{15DDE00D-D4DF-F95B-4AB0-97E0327B3C2C}"/>
              </a:ext>
            </a:extLst>
          </p:cNvPr>
          <p:cNvSpPr txBox="1"/>
          <p:nvPr/>
        </p:nvSpPr>
        <p:spPr>
          <a:xfrm>
            <a:off x="3302000" y="374690"/>
            <a:ext cx="8124027" cy="1107996"/>
          </a:xfrm>
          <a:prstGeom prst="rect">
            <a:avLst/>
          </a:prstGeom>
          <a:noFill/>
        </p:spPr>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Ways in which applying Digital Education can improve ones income.  </a:t>
            </a:r>
          </a:p>
          <a:p>
            <a:pPr algn="ctr"/>
            <a:endParaRPr lang="en-US" dirty="0"/>
          </a:p>
        </p:txBody>
      </p:sp>
      <p:sp>
        <p:nvSpPr>
          <p:cNvPr id="9" name="TextBox 8">
            <a:extLst>
              <a:ext uri="{FF2B5EF4-FFF2-40B4-BE49-F238E27FC236}">
                <a16:creationId xmlns:a16="http://schemas.microsoft.com/office/drawing/2014/main" id="{EC9A7F4E-836A-1C1B-70D5-2A620955F44D}"/>
              </a:ext>
            </a:extLst>
          </p:cNvPr>
          <p:cNvSpPr txBox="1"/>
          <p:nvPr/>
        </p:nvSpPr>
        <p:spPr>
          <a:xfrm>
            <a:off x="3498574" y="1298020"/>
            <a:ext cx="8209722" cy="3331938"/>
          </a:xfrm>
          <a:prstGeom prst="rect">
            <a:avLst/>
          </a:prstGeom>
          <a:noFill/>
        </p:spPr>
        <p:txBody>
          <a:bodyPr wrap="square" rtlCol="0">
            <a:spAutoFit/>
          </a:bodyPr>
          <a:lstStyle/>
          <a:p>
            <a:pPr>
              <a:lnSpc>
                <a:spcPct val="200000"/>
              </a:lnSpc>
            </a:pPr>
            <a:r>
              <a:rPr lang="en-JM" dirty="0">
                <a:latin typeface="Times New Roman" panose="02020603050405020304" pitchFamily="18" charset="0"/>
                <a:cs typeface="Times New Roman" panose="02020603050405020304" pitchFamily="18" charset="0"/>
              </a:rPr>
              <a:t>Digital education,  once applied, can improve my income by providing me with the relevant and current skills and resources needed to enhancing my career opportunities; making me a competitive candidate for higher pay jobs. It can also equip me to create and sell online, products and services ( of Nutritional items). It can also offer me the opportunity to create and manage online, communities, forums or social mediums focus groups on areas like Nutrition, Public Health etc.</a:t>
            </a:r>
          </a:p>
        </p:txBody>
      </p:sp>
    </p:spTree>
    <p:extLst>
      <p:ext uri="{BB962C8B-B14F-4D97-AF65-F5344CB8AC3E}">
        <p14:creationId xmlns:p14="http://schemas.microsoft.com/office/powerpoint/2010/main" val="113171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34A6-22BC-27A4-2C79-EE98A4943B14}"/>
              </a:ext>
            </a:extLst>
          </p:cNvPr>
          <p:cNvSpPr>
            <a:spLocks noGrp="1"/>
          </p:cNvSpPr>
          <p:nvPr>
            <p:ph type="title"/>
          </p:nvPr>
        </p:nvSpPr>
        <p:spPr>
          <a:xfrm>
            <a:off x="548647" y="535462"/>
            <a:ext cx="7796464" cy="314961"/>
          </a:xfrm>
        </p:spPr>
        <p:txBody>
          <a:bodyPr/>
          <a:lstStyle/>
          <a:p>
            <a:pPr algn="ctr"/>
            <a:r>
              <a:rPr lang="en-US" sz="2400" dirty="0">
                <a:latin typeface="Times New Roman" panose="02020603050405020304" pitchFamily="18" charset="0"/>
                <a:cs typeface="Times New Roman" panose="02020603050405020304" pitchFamily="18" charset="0"/>
              </a:rPr>
              <a:t>Bibliographic sources</a:t>
            </a:r>
          </a:p>
        </p:txBody>
      </p:sp>
      <p:sp>
        <p:nvSpPr>
          <p:cNvPr id="3" name="Slide Number Placeholder 2">
            <a:extLst>
              <a:ext uri="{FF2B5EF4-FFF2-40B4-BE49-F238E27FC236}">
                <a16:creationId xmlns:a16="http://schemas.microsoft.com/office/drawing/2014/main" id="{7267C004-8B72-C872-98FB-00A2A584D05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7</a:t>
            </a:fld>
            <a:endParaRPr lang="en-US" dirty="0"/>
          </a:p>
        </p:txBody>
      </p:sp>
      <p:sp>
        <p:nvSpPr>
          <p:cNvPr id="16" name="Content Placeholder 4">
            <a:extLst>
              <a:ext uri="{FF2B5EF4-FFF2-40B4-BE49-F238E27FC236}">
                <a16:creationId xmlns:a16="http://schemas.microsoft.com/office/drawing/2014/main" id="{AEF9954A-E263-8A7E-58B1-4D03F7D1BD9B}"/>
              </a:ext>
            </a:extLst>
          </p:cNvPr>
          <p:cNvSpPr>
            <a:spLocks noGrp="1"/>
          </p:cNvSpPr>
          <p:nvPr>
            <p:ph sz="half" idx="2"/>
          </p:nvPr>
        </p:nvSpPr>
        <p:spPr>
          <a:xfrm>
            <a:off x="914400" y="2303028"/>
            <a:ext cx="3283119" cy="3720337"/>
          </a:xfrm>
        </p:spPr>
        <p:txBody>
          <a:bodyPr>
            <a:normAutofit/>
          </a:bodyPr>
          <a:lstStyle/>
          <a:p>
            <a:endParaRPr lang="en-US" dirty="0"/>
          </a:p>
          <a:p>
            <a:endParaRPr lang="en-US" dirty="0"/>
          </a:p>
        </p:txBody>
      </p:sp>
      <p:sp>
        <p:nvSpPr>
          <p:cNvPr id="5" name="TextBox 4">
            <a:extLst>
              <a:ext uri="{FF2B5EF4-FFF2-40B4-BE49-F238E27FC236}">
                <a16:creationId xmlns:a16="http://schemas.microsoft.com/office/drawing/2014/main" id="{5014A683-C8BA-7FE1-7D68-5F3E05960714}"/>
              </a:ext>
            </a:extLst>
          </p:cNvPr>
          <p:cNvSpPr txBox="1"/>
          <p:nvPr/>
        </p:nvSpPr>
        <p:spPr>
          <a:xfrm>
            <a:off x="914400" y="1330960"/>
            <a:ext cx="6614160" cy="4370427"/>
          </a:xfrm>
          <a:prstGeom prst="rect">
            <a:avLst/>
          </a:prstGeom>
          <a:noFill/>
        </p:spPr>
        <p:txBody>
          <a:bodyPr wrap="square" rtlCol="0">
            <a:spAutoFit/>
          </a:bodyPr>
          <a:lstStyle/>
          <a:p>
            <a:r>
              <a:rPr lang="en-JM" sz="1600" b="1" dirty="0">
                <a:solidFill>
                  <a:schemeClr val="accent6">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https://www.sydle.com/blog/new-technologies-in-education-63ef92977f03ed13ae2d1909</a:t>
            </a:r>
            <a:endParaRPr lang="en-JM" sz="1600" b="1" dirty="0">
              <a:solidFill>
                <a:schemeClr val="accent6">
                  <a:lumMod val="75000"/>
                </a:schemeClr>
              </a:solidFill>
              <a:latin typeface="Times New Roman" panose="02020603050405020304" pitchFamily="18" charset="0"/>
              <a:cs typeface="Times New Roman" panose="02020603050405020304" pitchFamily="18" charset="0"/>
            </a:endParaRPr>
          </a:p>
          <a:p>
            <a:endParaRPr lang="en-JM" sz="1600" b="1"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JM" sz="1600" b="1"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JM" sz="1600" b="1" dirty="0">
                <a:solidFill>
                  <a:schemeClr val="accent6">
                    <a:lumMod val="7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https://www.aiu.edu/innovative/the-future-of-education-digital-learning-and-edtech-innovations</a:t>
            </a:r>
            <a:r>
              <a:rPr lang="en-JM" sz="1600" b="1" dirty="0">
                <a:solidFill>
                  <a:schemeClr val="tx1">
                    <a:lumMod val="95000"/>
                    <a:lumOff val="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t>
            </a:r>
            <a:endParaRPr lang="en-JM" sz="1600" b="1"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JM" sz="1400" dirty="0">
              <a:latin typeface="Times New Roman" panose="02020603050405020304" pitchFamily="18" charset="0"/>
              <a:cs typeface="Times New Roman" panose="02020603050405020304" pitchFamily="18" charset="0"/>
            </a:endParaRPr>
          </a:p>
          <a:p>
            <a:endParaRPr lang="en-JM" sz="1400" dirty="0">
              <a:latin typeface="Times New Roman" panose="02020603050405020304" pitchFamily="18" charset="0"/>
              <a:cs typeface="Times New Roman" panose="02020603050405020304" pitchFamily="18" charset="0"/>
            </a:endParaRPr>
          </a:p>
          <a:p>
            <a:r>
              <a:rPr lang="en-JM" sz="1400" b="1" dirty="0">
                <a:latin typeface="Times New Roman" panose="02020603050405020304" pitchFamily="18" charset="0"/>
                <a:cs typeface="Times New Roman" panose="02020603050405020304" pitchFamily="18" charset="0"/>
                <a:hlinkClick r:id="rId5"/>
              </a:rPr>
              <a:t>https://web-p-ebscohost-com.outlaw.digimaxisp.com/ehost/detail/detail?vid=16&amp;sid=f7ab43e3-2e4d-4cd1-a64a-a89d9a104a98%40redis&amp;bdata=JnNpdGU9ZWhvc3QtbGl2ZQ%3d%3d#AN=178230776&amp;db=ofs</a:t>
            </a:r>
            <a:endParaRPr lang="en-JM" sz="1400" b="1" dirty="0">
              <a:latin typeface="Times New Roman" panose="02020603050405020304" pitchFamily="18" charset="0"/>
              <a:cs typeface="Times New Roman" panose="02020603050405020304" pitchFamily="18" charset="0"/>
            </a:endParaRPr>
          </a:p>
          <a:p>
            <a:endParaRPr lang="en-JM" sz="1400" dirty="0">
              <a:latin typeface="Times New Roman" panose="02020603050405020304" pitchFamily="18" charset="0"/>
              <a:cs typeface="Times New Roman" panose="02020603050405020304" pitchFamily="18" charset="0"/>
            </a:endParaRPr>
          </a:p>
          <a:p>
            <a:endParaRPr lang="en-JM" sz="1400" dirty="0">
              <a:latin typeface="Times New Roman" panose="02020603050405020304" pitchFamily="18" charset="0"/>
              <a:cs typeface="Times New Roman" panose="02020603050405020304" pitchFamily="18" charset="0"/>
            </a:endParaRPr>
          </a:p>
          <a:p>
            <a:endParaRPr lang="en-JM" sz="1400" dirty="0">
              <a:latin typeface="Times New Roman" panose="02020603050405020304" pitchFamily="18" charset="0"/>
              <a:cs typeface="Times New Roman" panose="02020603050405020304" pitchFamily="18" charset="0"/>
            </a:endParaRPr>
          </a:p>
          <a:p>
            <a:endParaRPr lang="en-JM" sz="1400" dirty="0">
              <a:latin typeface="Times New Roman" panose="02020603050405020304" pitchFamily="18" charset="0"/>
              <a:cs typeface="Times New Roman" panose="02020603050405020304" pitchFamily="18" charset="0"/>
            </a:endParaRPr>
          </a:p>
          <a:p>
            <a:endParaRPr lang="en-JM" sz="1400" dirty="0">
              <a:latin typeface="Times New Roman" panose="02020603050405020304" pitchFamily="18" charset="0"/>
              <a:cs typeface="Times New Roman" panose="02020603050405020304" pitchFamily="18" charset="0"/>
            </a:endParaRPr>
          </a:p>
          <a:p>
            <a:endParaRPr lang="en-JM"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595790"/>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3.xml><?xml version="1.0" encoding="utf-8"?>
<ds:datastoreItem xmlns:ds="http://schemas.openxmlformats.org/officeDocument/2006/customXml" ds:itemID="{BA719FA4-954C-4FA8-82CB-206659C3B826}">
  <ds:schemaRefs>
    <ds:schemaRef ds:uri="http://schemas.microsoft.com/sharepoint/v3"/>
    <ds:schemaRef ds:uri="http://schemas.microsoft.com/office/2006/documentManagement/types"/>
    <ds:schemaRef ds:uri="http://schemas.microsoft.com/office/infopath/2007/PartnerControls"/>
    <ds:schemaRef ds:uri="16c05727-aa75-4e4a-9b5f-8a80a1165891"/>
    <ds:schemaRef ds:uri="http://purl.org/dc/terms/"/>
    <ds:schemaRef ds:uri="71af3243-3dd4-4a8d-8c0d-dd76da1f02a5"/>
    <ds:schemaRef ds:uri="http://purl.org/dc/elements/1.1/"/>
    <ds:schemaRef ds:uri="http://schemas.microsoft.com/office/2006/metadata/properties"/>
    <ds:schemaRef ds:uri="http://www.w3.org/XML/1998/namespace"/>
    <ds:schemaRef ds:uri="http://schemas.openxmlformats.org/package/2006/metadata/core-properties"/>
    <ds:schemaRef ds:uri="230e9df3-be65-4c73-a93b-d1236ebd677e"/>
    <ds:schemaRef ds:uri="http://purl.org/dc/dcmityp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{E01D3F98-CEE5-4F22-9148-5F6BFC5948C6}tf78438558_win32</Template>
  <TotalTime>221</TotalTime>
  <Words>557</Words>
  <Application>Microsoft Office PowerPoint</Application>
  <PresentationFormat>Widescreen</PresentationFormat>
  <Paragraphs>55</Paragraphs>
  <Slides>7</Slides>
  <Notes>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Black</vt:lpstr>
      <vt:lpstr>Calibri</vt:lpstr>
      <vt:lpstr>Engravers MT</vt:lpstr>
      <vt:lpstr>Sabon Next LT</vt:lpstr>
      <vt:lpstr>Times New Roman</vt:lpstr>
      <vt:lpstr>Wingdings</vt:lpstr>
      <vt:lpstr>Custom</vt:lpstr>
      <vt:lpstr>  Digital Education is superior   Innovation in digital education</vt:lpstr>
      <vt:lpstr>Table of content</vt:lpstr>
      <vt:lpstr>introduction</vt:lpstr>
      <vt:lpstr>Benefits of digital education</vt:lpstr>
      <vt:lpstr>PowerPoint Presentation</vt:lpstr>
      <vt:lpstr>PowerPoint Presentation</vt:lpstr>
      <vt:lpstr>Bibliographic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Charmaine Bailey</dc:creator>
  <cp:lastModifiedBy>Charmaine Bailey</cp:lastModifiedBy>
  <cp:revision>14</cp:revision>
  <dcterms:created xsi:type="dcterms:W3CDTF">2024-08-02T19:22:11Z</dcterms:created>
  <dcterms:modified xsi:type="dcterms:W3CDTF">2024-08-02T23:06:17Z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