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61" r:id="rId4"/>
  </p:sldMasterIdLst>
  <p:notesMasterIdLst>
    <p:notesMasterId r:id="rId30"/>
  </p:notesMasterIdLst>
  <p:handoutMasterIdLst>
    <p:handoutMasterId r:id="rId31"/>
  </p:handoutMasterIdLst>
  <p:sldIdLst>
    <p:sldId id="256" r:id="rId5"/>
    <p:sldId id="277" r:id="rId6"/>
    <p:sldId id="262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264" r:id="rId15"/>
    <p:sldId id="302" r:id="rId16"/>
    <p:sldId id="313" r:id="rId17"/>
    <p:sldId id="258" r:id="rId18"/>
    <p:sldId id="314" r:id="rId19"/>
    <p:sldId id="278" r:id="rId20"/>
    <p:sldId id="292" r:id="rId21"/>
    <p:sldId id="315" r:id="rId22"/>
    <p:sldId id="316" r:id="rId23"/>
    <p:sldId id="317" r:id="rId24"/>
    <p:sldId id="270" r:id="rId25"/>
    <p:sldId id="303" r:id="rId26"/>
    <p:sldId id="299" r:id="rId27"/>
    <p:sldId id="300" r:id="rId28"/>
    <p:sldId id="29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6028F6-5928-4459-94FC-9F053E2A5DBA}" v="166" dt="2024-03-13T14:49:27.095"/>
    <p1510:client id="{7FB9EC38-EC60-4CC2-B99C-433A5AC32D8F}" v="3529" dt="2024-03-13T14:17:50.216"/>
    <p1510:client id="{C140F2D8-09B8-4693-B06C-A33BDBF34CE6}" v="8644" dt="2024-03-13T10:38:09.433"/>
  </p1510:revLst>
</p1510:revInfo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43" y="-499"/>
      </p:cViewPr>
      <p:guideLst>
        <p:guide orient="horz" pos="33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3/13/2024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0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206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89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30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148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80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220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38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374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335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76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07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192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22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502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431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13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adr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1">
            <a:extLst>
              <a:ext uri="{FF2B5EF4-FFF2-40B4-BE49-F238E27FC236}">
                <a16:creationId xmlns:a16="http://schemas.microsoft.com/office/drawing/2014/main" id="{B495A4C6-232E-4A1A-B575-7EF7F414FD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>
            <a:lvl1pPr algn="l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194B4E-75F4-47BE-B171-9C64697AB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  <a:endCxn id="17" idx="1"/>
          </p:cNvCxnSpPr>
          <p:nvPr userDrawn="1"/>
        </p:nvCxnSpPr>
        <p:spPr>
          <a:xfrm>
            <a:off x="2315757" y="3774842"/>
            <a:ext cx="762469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FDA35F-76DF-4FDC-90C9-F9FEDF3227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V="1">
            <a:off x="6096000" y="2091972"/>
            <a:ext cx="4678" cy="3376818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B4C6F7E-40F0-42B1-AFE0-D3C95660E0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242517" y="1599947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42EE46E3-709F-4AE9-AECE-FD647B6DCF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38732" y="2378452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id="{3194FB4F-01AC-4A0E-BBE2-CF2B69F6FAC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522269" y="2169263"/>
            <a:ext cx="1706965" cy="104857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 cap="all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8E76F955-6B23-4972-8E86-603F19ECF6C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1894" y="3528829"/>
            <a:ext cx="1393863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DDA77547-4FF4-4B15-96F1-DC9B00175B4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940449" y="3528829"/>
            <a:ext cx="1380681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id="{6E6B6915-DFCC-44EB-9C61-6B7725D1B7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637747" y="4634331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6718CC56-7B04-41D0-A320-CCCDC20D761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175224" y="4459860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id="{778E1C09-B7DB-4CE7-A5B9-90BCF54448B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52714" y="4321788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7CFA026C-42CE-4C20-9DDE-417FDF6CB4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42517" y="5468790"/>
            <a:ext cx="1706965" cy="4920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all" spc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0AFAA95F-1461-496C-BAB4-D5D0594554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801857" y="5195673"/>
            <a:ext cx="1183179" cy="49202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050" cap="none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name</a:t>
            </a:r>
          </a:p>
        </p:txBody>
      </p:sp>
      <p:sp>
        <p:nvSpPr>
          <p:cNvPr id="31" name="Date Placeholder 2">
            <a:extLst>
              <a:ext uri="{FF2B5EF4-FFF2-40B4-BE49-F238E27FC236}">
                <a16:creationId xmlns:a16="http://schemas.microsoft.com/office/drawing/2014/main" id="{B8C04945-62C9-4964-8891-6D30EA90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2" name="Footer Placeholder 3">
            <a:extLst>
              <a:ext uri="{FF2B5EF4-FFF2-40B4-BE49-F238E27FC236}">
                <a16:creationId xmlns:a16="http://schemas.microsoft.com/office/drawing/2014/main" id="{51029B8B-F669-4889-98DD-90166117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3" name="Slide Number Placeholder 4">
            <a:extLst>
              <a:ext uri="{FF2B5EF4-FFF2-40B4-BE49-F238E27FC236}">
                <a16:creationId xmlns:a16="http://schemas.microsoft.com/office/drawing/2014/main" id="{7A0B84D6-438D-4B3B-B52C-6F5EC159B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606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91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629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435892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802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030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11558" y="5084524"/>
            <a:ext cx="219661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707607" y="5099206"/>
            <a:ext cx="2145049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271" y="5099206"/>
            <a:ext cx="213298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618152" y="5084524"/>
            <a:ext cx="213298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96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2452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675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1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21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17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319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09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4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3853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  <p:sldLayoutId id="2147483873" r:id="rId12"/>
    <p:sldLayoutId id="2147483874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1" r:id="rId20"/>
    <p:sldLayoutId id="2147483882" r:id="rId21"/>
    <p:sldLayoutId id="2147483883" r:id="rId22"/>
    <p:sldLayoutId id="2147483884" r:id="rId23"/>
    <p:sldLayoutId id="2147483885" r:id="rId24"/>
    <p:sldLayoutId id="2147483886" r:id="rId25"/>
    <p:sldLayoutId id="2147483887" r:id="rId26"/>
    <p:sldLayoutId id="2147483888" r:id="rId27"/>
    <p:sldLayoutId id="2147483889" r:id="rId28"/>
    <p:sldLayoutId id="2147483890" r:id="rId29"/>
    <p:sldLayoutId id="2147483891" r:id="rId30"/>
    <p:sldLayoutId id="2147483892" r:id="rId3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8" descr="Cinta para medir sobre una tabla">
            <a:extLst>
              <a:ext uri="{FF2B5EF4-FFF2-40B4-BE49-F238E27FC236}">
                <a16:creationId xmlns:a16="http://schemas.microsoft.com/office/drawing/2014/main" id="{3F41D0F9-98F3-C8D0-0433-1305F99BB9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062" r="-1" b="27248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37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Freeform: Shape 3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2A0E838-18AD-C392-9667-B7A46F258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916" y="4854346"/>
            <a:ext cx="10407602" cy="868026"/>
          </a:xfrm>
        </p:spPr>
        <p:txBody>
          <a:bodyPr>
            <a:normAutofit/>
          </a:bodyPr>
          <a:lstStyle/>
          <a:p>
            <a:r>
              <a:rPr lang="es-ES" sz="4800">
                <a:solidFill>
                  <a:srgbClr val="EBEBEB"/>
                </a:solidFill>
              </a:rPr>
              <a:t>Basicos del metabolismo</a:t>
            </a:r>
          </a:p>
        </p:txBody>
      </p:sp>
      <p:sp>
        <p:nvSpPr>
          <p:cNvPr id="7" name="Subtítulo 6">
            <a:extLst>
              <a:ext uri="{FF2B5EF4-FFF2-40B4-BE49-F238E27FC236}">
                <a16:creationId xmlns:a16="http://schemas.microsoft.com/office/drawing/2014/main" id="{3AC2D54C-AA75-8C59-D852-BA404C6AA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917" y="5722374"/>
            <a:ext cx="10407602" cy="487924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Lina  María   Montoya Gallego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39FA5-091C-8086-F8D3-6EF1F92C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s-ES" sz="3300" dirty="0"/>
              <a:t>BASICO DEL METABOLISMO</a:t>
            </a:r>
          </a:p>
        </p:txBody>
      </p:sp>
      <p:pic>
        <p:nvPicPr>
          <p:cNvPr id="5" name="Picture 4" descr="Cinta para medir sobre una tabla">
            <a:extLst>
              <a:ext uri="{FF2B5EF4-FFF2-40B4-BE49-F238E27FC236}">
                <a16:creationId xmlns:a16="http://schemas.microsoft.com/office/drawing/2014/main" id="{2E91C7D0-0848-4D9B-12A5-BDC8E9B8F0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26" r="4598" b="-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379139-F4EB-502A-3416-52FF5E071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400" err="1"/>
              <a:t>LLegado</a:t>
            </a:r>
            <a:r>
              <a:rPr lang="es-ES" sz="1400"/>
              <a:t> el caso en que las personas llegaran a tener un metabolismo lento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400"/>
              <a:t> Empezaran a fallar la </a:t>
            </a:r>
            <a:r>
              <a:rPr lang="es-ES" sz="1400" err="1"/>
              <a:t>produccion</a:t>
            </a:r>
            <a:r>
              <a:rPr lang="es-ES" sz="1400"/>
              <a:t> de la ATP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400"/>
              <a:t>Que es la </a:t>
            </a:r>
            <a:r>
              <a:rPr lang="es-ES" sz="1400" err="1"/>
              <a:t>energia</a:t>
            </a:r>
            <a:r>
              <a:rPr lang="es-ES" sz="1400"/>
              <a:t> que produce el metabolismo dentro de las </a:t>
            </a:r>
            <a:r>
              <a:rPr lang="es-ES" sz="1400" err="1"/>
              <a:t>celulas</a:t>
            </a:r>
            <a:endParaRPr lang="es-ES" sz="140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400"/>
              <a:t>Eso </a:t>
            </a:r>
            <a:r>
              <a:rPr lang="es-ES" sz="1400" err="1"/>
              <a:t>dara</a:t>
            </a:r>
            <a:r>
              <a:rPr lang="es-ES" sz="1400"/>
              <a:t> como resultado en.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400"/>
              <a:t>SOBREPESO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400"/>
              <a:t>OBESIDAD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400"/>
              <a:t>DIABETES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400"/>
              <a:t>MALA CALIDAD DE SUENO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400"/>
              <a:t>DEPRESION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s-ES" sz="1400"/>
          </a:p>
          <a:p>
            <a:pPr marL="0" indent="0">
              <a:lnSpc>
                <a:spcPct val="90000"/>
              </a:lnSpc>
              <a:buClr>
                <a:srgbClr val="8AD0D6"/>
              </a:buClr>
              <a:buNone/>
            </a:pP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60753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>
            <a:extLst>
              <a:ext uri="{FF2B5EF4-FFF2-40B4-BE49-F238E27FC236}">
                <a16:creationId xmlns:a16="http://schemas.microsoft.com/office/drawing/2014/main" id="{65A13590-5AF2-E57D-0763-D3CD45EF6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300" dirty="0"/>
              <a:t>BASICO DEL METABOLISMO</a:t>
            </a:r>
          </a:p>
        </p:txBody>
      </p:sp>
      <p:pic>
        <p:nvPicPr>
          <p:cNvPr id="12" name="Picture 11" descr="Figuras talladas de seres humanos coloridas">
            <a:extLst>
              <a:ext uri="{FF2B5EF4-FFF2-40B4-BE49-F238E27FC236}">
                <a16:creationId xmlns:a16="http://schemas.microsoft.com/office/drawing/2014/main" id="{7146168B-3A52-AA45-E542-DD3ED2BC62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73" r="10482" b="-1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3C3221-5F04-4CA7-A86A-EEA8566A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4E74892E-77F5-5FCC-8663-4D7A41D65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s-ES" dirty="0"/>
              <a:t>Nosotros estamos compuestos por algunos</a:t>
            </a:r>
          </a:p>
          <a:p>
            <a:pPr marL="0" indent="0">
              <a:buNone/>
            </a:pPr>
            <a:r>
              <a:rPr lang="es-ES" dirty="0"/>
              <a:t> elementos entre ello podemos decir que un </a:t>
            </a:r>
          </a:p>
          <a:p>
            <a:pPr marL="0" indent="0">
              <a:buNone/>
            </a:pPr>
            <a:r>
              <a:rPr lang="es-ES" dirty="0"/>
              <a:t> gran porcentaje  nuestro cuerpo esta hecho</a:t>
            </a:r>
          </a:p>
          <a:p>
            <a:pPr marL="0" indent="0">
              <a:buNone/>
            </a:pPr>
            <a:r>
              <a:rPr lang="es-ES" dirty="0"/>
              <a:t> por  azufre  oxigeno </a:t>
            </a:r>
            <a:r>
              <a:rPr lang="es-ES" dirty="0" err="1"/>
              <a:t>nitrogeno</a:t>
            </a:r>
            <a:r>
              <a:rPr lang="es-ES" dirty="0"/>
              <a:t>  carbono y </a:t>
            </a:r>
          </a:p>
          <a:p>
            <a:pPr marL="0" indent="0">
              <a:buNone/>
            </a:pPr>
            <a:r>
              <a:rPr lang="es-ES"/>
              <a:t> hidrogeno fosforo . </a:t>
            </a:r>
          </a:p>
          <a:p>
            <a:pPr marL="0" indent="0">
              <a:buNone/>
            </a:pPr>
            <a:endParaRPr lang="es-ES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A095E-DB05-47EC-A2D5-47398A4A0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 i="0" kern="1200">
                <a:latin typeface="+mn-lt"/>
                <a:ea typeface="+mn-ea"/>
                <a:cs typeface="+mn-cs"/>
              </a:rPr>
              <a:t>Pitch Deck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ACA2A-6BBE-47CF-B76F-F56C9DBF7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874" y="6355080"/>
            <a:ext cx="3414426" cy="30479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346372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AD98DEF-8C07-B7D5-8697-884AAB815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DAE771-A7F8-9048-B256-793A1C734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Para poder tener una salud estable debemos  seguir un plan de </a:t>
            </a:r>
            <a:r>
              <a:rPr lang="es-ES" dirty="0" err="1">
                <a:solidFill>
                  <a:srgbClr val="FFFFFF"/>
                </a:solidFill>
              </a:rPr>
              <a:t>alimentacion</a:t>
            </a:r>
            <a:r>
              <a:rPr lang="es-ES" dirty="0">
                <a:solidFill>
                  <a:srgbClr val="FFFFFF"/>
                </a:solidFill>
              </a:rPr>
              <a:t> equilibrada</a:t>
            </a:r>
          </a:p>
          <a:p>
            <a:pPr>
              <a:buClr>
                <a:srgbClr val="8AD0D6"/>
              </a:buClr>
            </a:pPr>
            <a:endParaRPr lang="es-ES" dirty="0">
              <a:solidFill>
                <a:srgbClr val="FFFFFF"/>
              </a:solidFill>
            </a:endParaRP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podemos  consumir </a:t>
            </a:r>
            <a:r>
              <a:rPr lang="es-ES" dirty="0" err="1">
                <a:solidFill>
                  <a:srgbClr val="FFFFFF"/>
                </a:solidFill>
              </a:rPr>
              <a:t>proteinas</a:t>
            </a:r>
            <a:r>
              <a:rPr lang="es-ES" dirty="0">
                <a:solidFill>
                  <a:srgbClr val="FFFFFF"/>
                </a:solidFill>
              </a:rPr>
              <a:t>  grasas  </a:t>
            </a:r>
            <a:r>
              <a:rPr lang="es-ES" dirty="0" err="1">
                <a:solidFill>
                  <a:srgbClr val="FFFFFF"/>
                </a:solidFill>
              </a:rPr>
              <a:t>carbihidratos</a:t>
            </a:r>
            <a:r>
              <a:rPr lang="es-ES" dirty="0">
                <a:solidFill>
                  <a:srgbClr val="FFFFFF"/>
                </a:solidFill>
              </a:rPr>
              <a:t> y los  azucares  o </a:t>
            </a:r>
            <a:r>
              <a:rPr lang="es-ES" dirty="0" err="1">
                <a:solidFill>
                  <a:srgbClr val="FFFFFF"/>
                </a:solidFill>
              </a:rPr>
              <a:t>tambien</a:t>
            </a:r>
            <a:r>
              <a:rPr lang="es-ES" dirty="0">
                <a:solidFill>
                  <a:srgbClr val="FFFFFF"/>
                </a:solidFill>
              </a:rPr>
              <a:t> llamados carbohidratos en una menor escala.</a:t>
            </a:r>
          </a:p>
          <a:p>
            <a:pPr>
              <a:buClr>
                <a:srgbClr val="8AD0D6"/>
              </a:buClr>
            </a:pPr>
            <a:endParaRPr lang="es-ES">
              <a:solidFill>
                <a:srgbClr val="FFFFFF"/>
              </a:solidFill>
            </a:endParaRPr>
          </a:p>
          <a:p>
            <a:pPr marL="0" indent="0">
              <a:buClr>
                <a:srgbClr val="8AD0D6"/>
              </a:buClr>
              <a:buNone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nzana con cinta de medir">
            <a:extLst>
              <a:ext uri="{FF2B5EF4-FFF2-40B4-BE49-F238E27FC236}">
                <a16:creationId xmlns:a16="http://schemas.microsoft.com/office/drawing/2014/main" id="{41161C78-8E84-1B69-F54D-8F2023AE8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57" b="-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18861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1D228B-310C-F3BE-E089-6F57D3FFD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s-ES" sz="3300" dirty="0"/>
              <a:t>BASICO DEL METABOLISMO</a:t>
            </a:r>
          </a:p>
        </p:txBody>
      </p:sp>
      <p:pic>
        <p:nvPicPr>
          <p:cNvPr id="5" name="Picture 4" descr="Distintos tipos de verduras">
            <a:extLst>
              <a:ext uri="{FF2B5EF4-FFF2-40B4-BE49-F238E27FC236}">
                <a16:creationId xmlns:a16="http://schemas.microsoft.com/office/drawing/2014/main" id="{53C899D2-0DD8-C6F8-D62F-9EC5A1FA6F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84" r="20739" b="-3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9DB92-E747-75C8-3FF3-D2240BCF9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700" dirty="0"/>
              <a:t>Nuestro cuerpo obtiene </a:t>
            </a:r>
            <a:r>
              <a:rPr lang="es-ES" sz="1700" dirty="0" err="1"/>
              <a:t>energia</a:t>
            </a:r>
            <a:r>
              <a:rPr lang="es-ES" sz="1700" dirty="0"/>
              <a:t> de los alimentos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700"/>
              <a:t> lo cual es fundamental para  hacer funcionar todo nuestro maravilloso cuerpo 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700"/>
              <a:t>que funciona haciendo enlaces moleculares  unos con otros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700"/>
              <a:t> Por ello nuestra </a:t>
            </a:r>
            <a:r>
              <a:rPr lang="es-ES" sz="1700" err="1"/>
              <a:t>alimentacion</a:t>
            </a:r>
            <a:r>
              <a:rPr lang="es-ES" sz="1700"/>
              <a:t> debe ser variada para un excelente funcionamiento del cuerpo </a:t>
            </a:r>
          </a:p>
        </p:txBody>
      </p:sp>
    </p:spTree>
    <p:extLst>
      <p:ext uri="{BB962C8B-B14F-4D97-AF65-F5344CB8AC3E}">
        <p14:creationId xmlns:p14="http://schemas.microsoft.com/office/powerpoint/2010/main" val="60291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D41E3C8-D712-D6BB-EF5B-F8F728D6B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DBB6B6-D566-8F12-9A4D-C378E897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solidFill>
                  <a:srgbClr val="FFFFFF"/>
                </a:solidFill>
              </a:rPr>
              <a:t>Todo lo que comemos  contiene de estas </a:t>
            </a:r>
            <a:r>
              <a:rPr lang="es-ES" dirty="0" err="1">
                <a:solidFill>
                  <a:srgbClr val="FFFFFF"/>
                </a:solidFill>
              </a:rPr>
              <a:t>celulas</a:t>
            </a:r>
            <a:r>
              <a:rPr lang="es-ES" dirty="0">
                <a:solidFill>
                  <a:srgbClr val="FFFFFF"/>
                </a:solidFill>
              </a:rPr>
              <a:t> que nombramos anteriormente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( </a:t>
            </a:r>
            <a:r>
              <a:rPr lang="es-ES" dirty="0" err="1">
                <a:solidFill>
                  <a:srgbClr val="FFFFFF"/>
                </a:solidFill>
              </a:rPr>
              <a:t>acidos</a:t>
            </a:r>
            <a:r>
              <a:rPr lang="es-ES" dirty="0">
                <a:solidFill>
                  <a:srgbClr val="FFFFFF"/>
                </a:solidFill>
              </a:rPr>
              <a:t>  grasos  </a:t>
            </a:r>
            <a:r>
              <a:rPr lang="es-ES" dirty="0" err="1">
                <a:solidFill>
                  <a:srgbClr val="FFFFFF"/>
                </a:solidFill>
              </a:rPr>
              <a:t>aminoacidos</a:t>
            </a:r>
            <a:r>
              <a:rPr lang="es-ES" dirty="0">
                <a:solidFill>
                  <a:srgbClr val="FFFFFF"/>
                </a:solidFill>
              </a:rPr>
              <a:t> azucares )</a:t>
            </a:r>
            <a:endParaRPr lang="es-ES" dirty="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a menor o mayor escala 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dependiendo del alimento que se </a:t>
            </a:r>
            <a:r>
              <a:rPr lang="es-ES" dirty="0" err="1">
                <a:solidFill>
                  <a:srgbClr val="FFFFFF"/>
                </a:solidFill>
              </a:rPr>
              <a:t>este</a:t>
            </a:r>
            <a:r>
              <a:rPr lang="es-ES" dirty="0">
                <a:solidFill>
                  <a:srgbClr val="FFFFFF"/>
                </a:solidFill>
              </a:rPr>
              <a:t> ingiriendo en ese momento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algunos </a:t>
            </a:r>
            <a:r>
              <a:rPr lang="es-ES" dirty="0" err="1">
                <a:solidFill>
                  <a:srgbClr val="FFFFFF"/>
                </a:solidFill>
              </a:rPr>
              <a:t>tendran</a:t>
            </a:r>
            <a:r>
              <a:rPr lang="es-ES" dirty="0">
                <a:solidFill>
                  <a:srgbClr val="FFFFFF"/>
                </a:solidFill>
              </a:rPr>
              <a:t> mayor cantidad de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carbohidratos azucares mayor grasas y otro mayor cantidad de </a:t>
            </a:r>
            <a:r>
              <a:rPr lang="es-ES" dirty="0" err="1">
                <a:solidFill>
                  <a:srgbClr val="FFFFFF"/>
                </a:solidFill>
              </a:rPr>
              <a:t>proteinas</a:t>
            </a:r>
            <a:r>
              <a:rPr lang="es-ES" dirty="0">
                <a:solidFill>
                  <a:srgbClr val="FFFFFF"/>
                </a:solidFill>
              </a:rPr>
              <a:t>.</a:t>
            </a:r>
            <a:endParaRPr lang="es-ES"/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s-ES" dirty="0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ilas variadas de frijoles y legumbres">
            <a:extLst>
              <a:ext uri="{FF2B5EF4-FFF2-40B4-BE49-F238E27FC236}">
                <a16:creationId xmlns:a16="http://schemas.microsoft.com/office/drawing/2014/main" id="{2B70B4C8-B178-9EF7-ECCF-EA06708FF7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673" r="23089" b="-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07789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D8487C6-1C56-C2BF-0EB2-84822F50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s-ES" dirty="0"/>
              <a:t>BASICO DEL METABOLISMO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Primer plano de paquetes de píldoras sin abrir">
            <a:extLst>
              <a:ext uri="{FF2B5EF4-FFF2-40B4-BE49-F238E27FC236}">
                <a16:creationId xmlns:a16="http://schemas.microsoft.com/office/drawing/2014/main" id="{DAE93711-9B91-494C-1B9E-CDE2D6D3EF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41" r="26062" b="-6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1144F8-4D28-1B30-756E-22F30C1D10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Por eso si consumimos mayor variedad de alimentos</a:t>
            </a:r>
          </a:p>
          <a:p>
            <a:pPr>
              <a:buClr>
                <a:srgbClr val="8AD0D6"/>
              </a:buClr>
            </a:pPr>
            <a:r>
              <a:rPr lang="es-ES" dirty="0"/>
              <a:t> podremos obtener un poco de todo lo que nuestro cuerpo necesita para un buen  funcionamiento</a:t>
            </a:r>
          </a:p>
          <a:p>
            <a:pPr>
              <a:buClr>
                <a:srgbClr val="8AD0D6"/>
              </a:buClr>
            </a:pPr>
            <a:r>
              <a:rPr lang="es-ES" dirty="0"/>
              <a:t>Comemos de otros seres vivos</a:t>
            </a:r>
          </a:p>
          <a:p>
            <a:pPr>
              <a:buClr>
                <a:srgbClr val="8AD0D6"/>
              </a:buClr>
            </a:pPr>
            <a:r>
              <a:rPr lang="es-ES" dirty="0"/>
              <a:t>  nuestro cuerpo lo descompone en </a:t>
            </a:r>
            <a:r>
              <a:rPr lang="es-ES" dirty="0" err="1"/>
              <a:t>moleculas</a:t>
            </a:r>
            <a:r>
              <a:rPr lang="es-ES" dirty="0"/>
              <a:t> que lo forman y nuestro cuerpo los usa para nosotros</a:t>
            </a:r>
          </a:p>
        </p:txBody>
      </p:sp>
    </p:spTree>
    <p:extLst>
      <p:ext uri="{BB962C8B-B14F-4D97-AF65-F5344CB8AC3E}">
        <p14:creationId xmlns:p14="http://schemas.microsoft.com/office/powerpoint/2010/main" val="2898354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ítulo 21">
            <a:extLst>
              <a:ext uri="{FF2B5EF4-FFF2-40B4-BE49-F238E27FC236}">
                <a16:creationId xmlns:a16="http://schemas.microsoft.com/office/drawing/2014/main" id="{83E42466-F78A-179A-5BE3-0079477EF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METABOLISMO</a:t>
            </a:r>
          </a:p>
        </p:txBody>
      </p:sp>
      <p:sp>
        <p:nvSpPr>
          <p:cNvPr id="24" name="Marcador de contenido 23">
            <a:extLst>
              <a:ext uri="{FF2B5EF4-FFF2-40B4-BE49-F238E27FC236}">
                <a16:creationId xmlns:a16="http://schemas.microsoft.com/office/drawing/2014/main" id="{1648B47C-F857-C8D3-1BD3-92C8B223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015" y="1702231"/>
            <a:ext cx="6201104" cy="45215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s-ES" dirty="0">
                <a:solidFill>
                  <a:srgbClr val="FFFFFF"/>
                </a:solidFill>
              </a:rPr>
              <a:t>El metabolismo se parte en dos </a:t>
            </a:r>
            <a:r>
              <a:rPr lang="es-ES" dirty="0" err="1">
                <a:solidFill>
                  <a:srgbClr val="FFFFFF"/>
                </a:solidFill>
              </a:rPr>
              <a:t>areas</a:t>
            </a:r>
            <a:r>
              <a:rPr lang="es-ES" dirty="0">
                <a:solidFill>
                  <a:srgbClr val="FFFFFF"/>
                </a:solidFill>
              </a:rPr>
              <a:t> que son : </a:t>
            </a:r>
            <a:endParaRPr lang="es-E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Catabolismo y Anabolismo.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Catabolismo :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es parte del proceso del metabolismo que en el cual  degrada o saca en </a:t>
            </a:r>
            <a:r>
              <a:rPr lang="es-ES" dirty="0" err="1">
                <a:solidFill>
                  <a:srgbClr val="FFFFFF"/>
                </a:solidFill>
              </a:rPr>
              <a:t>pequenas</a:t>
            </a:r>
            <a:r>
              <a:rPr lang="es-ES" dirty="0">
                <a:solidFill>
                  <a:srgbClr val="FFFFFF"/>
                </a:solidFill>
              </a:rPr>
              <a:t> partes los nutrientes  </a:t>
            </a:r>
            <a:endParaRPr lang="es-E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para luego convertirlos en nutrientes que luego </a:t>
            </a:r>
            <a:r>
              <a:rPr lang="es-ES" dirty="0" err="1">
                <a:solidFill>
                  <a:srgbClr val="FFFFFF"/>
                </a:solidFill>
              </a:rPr>
              <a:t>seran</a:t>
            </a:r>
            <a:r>
              <a:rPr lang="es-ES" dirty="0">
                <a:solidFill>
                  <a:srgbClr val="FFFFFF"/>
                </a:solidFill>
              </a:rPr>
              <a:t> utilizados por nuestro cuerpo.</a:t>
            </a:r>
            <a:endParaRPr lang="es-E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Anabolismo : </a:t>
            </a:r>
            <a:endParaRPr lang="es-ES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es parte </a:t>
            </a:r>
            <a:r>
              <a:rPr lang="es-ES" dirty="0" err="1">
                <a:solidFill>
                  <a:srgbClr val="FFFFFF"/>
                </a:solidFill>
              </a:rPr>
              <a:t>tambien</a:t>
            </a:r>
            <a:r>
              <a:rPr lang="es-ES" dirty="0">
                <a:solidFill>
                  <a:srgbClr val="FFFFFF"/>
                </a:solidFill>
              </a:rPr>
              <a:t> del metabolismo que su </a:t>
            </a:r>
            <a:r>
              <a:rPr lang="es-ES" dirty="0" err="1">
                <a:solidFill>
                  <a:srgbClr val="FFFFFF"/>
                </a:solidFill>
              </a:rPr>
              <a:t>funcion</a:t>
            </a:r>
            <a:r>
              <a:rPr lang="es-ES" dirty="0">
                <a:solidFill>
                  <a:srgbClr val="FFFFFF"/>
                </a:solidFill>
              </a:rPr>
              <a:t> es fabricar y guardar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4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C44B1-BA82-483C-BD91-F8906744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Pitch Deck</a:t>
            </a:r>
          </a:p>
        </p:txBody>
      </p:sp>
      <p:sp>
        <p:nvSpPr>
          <p:cNvPr id="32" name="Date Placeholder 31">
            <a:extLst>
              <a:ext uri="{FF2B5EF4-FFF2-40B4-BE49-F238E27FC236}">
                <a16:creationId xmlns:a16="http://schemas.microsoft.com/office/drawing/2014/main" id="{D5DB19F8-B538-4965-BA90-ED372B99F5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6917" y="6355080"/>
            <a:ext cx="1990201" cy="304799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20XX</a:t>
            </a:r>
          </a:p>
        </p:txBody>
      </p:sp>
      <p:pic>
        <p:nvPicPr>
          <p:cNvPr id="34" name="Picture 33" descr="Vegetales y frutas variadas">
            <a:extLst>
              <a:ext uri="{FF2B5EF4-FFF2-40B4-BE49-F238E27FC236}">
                <a16:creationId xmlns:a16="http://schemas.microsoft.com/office/drawing/2014/main" id="{9756A6EB-5416-3444-45B0-F4A0DE978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40" r="20823" b="-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ED4A67-3A46-4F54-A12A-EAE1B53E6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93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9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ítulo 11">
            <a:extLst>
              <a:ext uri="{FF2B5EF4-FFF2-40B4-BE49-F238E27FC236}">
                <a16:creationId xmlns:a16="http://schemas.microsoft.com/office/drawing/2014/main" id="{300574F9-0940-9169-2C66-797BC1601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 </a:t>
            </a:r>
            <a:br>
              <a:rPr lang="es-ES" dirty="0">
                <a:solidFill>
                  <a:srgbClr val="EBEBEB"/>
                </a:solidFill>
              </a:rPr>
            </a:br>
            <a:endParaRPr lang="es-ES" dirty="0">
              <a:solidFill>
                <a:srgbClr val="EBEBEB"/>
              </a:solidFill>
            </a:endParaRPr>
          </a:p>
        </p:txBody>
      </p:sp>
      <p:sp>
        <p:nvSpPr>
          <p:cNvPr id="14" name="Marcador de contenido 13">
            <a:extLst>
              <a:ext uri="{FF2B5EF4-FFF2-40B4-BE49-F238E27FC236}">
                <a16:creationId xmlns:a16="http://schemas.microsoft.com/office/drawing/2014/main" id="{14527843-EC37-4B49-254E-8E7C2639B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Las enzimas :</a:t>
            </a:r>
            <a:endParaRPr lang="es-ES" dirty="0"/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las enzimas son </a:t>
            </a:r>
            <a:r>
              <a:rPr lang="es-ES" dirty="0" err="1">
                <a:solidFill>
                  <a:srgbClr val="FFFFFF"/>
                </a:solidFill>
              </a:rPr>
              <a:t>proteinas</a:t>
            </a:r>
            <a:r>
              <a:rPr lang="es-ES" dirty="0">
                <a:solidFill>
                  <a:srgbClr val="FFFFFF"/>
                </a:solidFill>
              </a:rPr>
              <a:t> ellas ayudan a descomponer los  alimentos para que el cuerpo los pueda usar.</a:t>
            </a:r>
            <a:endParaRPr lang="es-ES"/>
          </a:p>
          <a:p>
            <a:pPr marL="0" indent="0">
              <a:buNone/>
            </a:pPr>
            <a:endParaRPr lang="es-E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Uno de los </a:t>
            </a:r>
            <a:r>
              <a:rPr lang="es-ES" dirty="0" err="1">
                <a:solidFill>
                  <a:srgbClr val="FFFFFF"/>
                </a:solidFill>
              </a:rPr>
              <a:t>organos</a:t>
            </a:r>
            <a:r>
              <a:rPr lang="es-ES" dirty="0">
                <a:solidFill>
                  <a:srgbClr val="FFFFFF"/>
                </a:solidFill>
              </a:rPr>
              <a:t> que mayor </a:t>
            </a:r>
            <a:r>
              <a:rPr lang="es-ES" dirty="0" err="1">
                <a:solidFill>
                  <a:srgbClr val="FFFFFF"/>
                </a:solidFill>
              </a:rPr>
              <a:t>produccion</a:t>
            </a:r>
            <a:r>
              <a:rPr lang="es-ES" dirty="0">
                <a:solidFill>
                  <a:srgbClr val="FFFFFF"/>
                </a:solidFill>
              </a:rPr>
              <a:t> de enzimas tiene es el </a:t>
            </a:r>
            <a:r>
              <a:rPr lang="es-ES" dirty="0" err="1">
                <a:solidFill>
                  <a:srgbClr val="FFFFFF"/>
                </a:solidFill>
              </a:rPr>
              <a:t>pancreas</a:t>
            </a:r>
            <a:r>
              <a:rPr lang="es-ES" dirty="0">
                <a:solidFill>
                  <a:srgbClr val="FFFFFF"/>
                </a:solidFill>
              </a:rPr>
              <a:t>.</a:t>
            </a:r>
          </a:p>
          <a:p>
            <a:pPr marL="0" indent="0">
              <a:buNone/>
            </a:pPr>
            <a:endParaRPr lang="es-ES"/>
          </a:p>
        </p:txBody>
      </p:sp>
      <p:sp>
        <p:nvSpPr>
          <p:cNvPr id="18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C22D8C-87A6-47AD-8D29-FBBA539EDB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6917" y="6355080"/>
            <a:ext cx="1990201" cy="304799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20XX</a:t>
            </a:r>
          </a:p>
        </p:txBody>
      </p:sp>
      <p:pic>
        <p:nvPicPr>
          <p:cNvPr id="16" name="Picture 15" descr="Cuenco de cereal">
            <a:extLst>
              <a:ext uri="{FF2B5EF4-FFF2-40B4-BE49-F238E27FC236}">
                <a16:creationId xmlns:a16="http://schemas.microsoft.com/office/drawing/2014/main" id="{F3E015CB-F314-8A68-D85E-781B3598E4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12" r="27293" b="8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C02F21-4E3C-469E-B11C-921423108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54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BA1DFD7-D4C9-8A49-A573-693F0DBB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EBEBEB"/>
                </a:solidFill>
              </a:rPr>
              <a:t>BASICO DEL METABOLISMO</a:t>
            </a:r>
            <a:endParaRPr lang="es-ES" dirty="0">
              <a:solidFill>
                <a:srgbClr val="EBEB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117E96-16AA-9BD6-0A10-DC661DC3A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600">
                <a:solidFill>
                  <a:srgbClr val="FFFFFF"/>
                </a:solidFill>
              </a:rPr>
              <a:t>El PANCREAS . 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600">
                <a:solidFill>
                  <a:srgbClr val="FFFFFF"/>
                </a:solidFill>
              </a:rPr>
              <a:t>ES Uno de los organos de mayor produccion ,y creacion de enzima.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600">
                <a:solidFill>
                  <a:srgbClr val="FFFFFF"/>
                </a:solidFill>
              </a:rPr>
              <a:t>Los jugos pancreaticos contienen gran cantidad de enzimas que  desintegran los carbohidratos, las proteinas y las grasas de los alimentos.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600">
                <a:solidFill>
                  <a:srgbClr val="FFFFFF"/>
                </a:solidFill>
              </a:rPr>
              <a:t>Para posteriormente ser usados por nuestro organismo 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600">
                <a:solidFill>
                  <a:srgbClr val="FFFFFF"/>
                </a:solidFill>
              </a:rPr>
              <a:t>y transformarlos en diferentes partes del cuerpo humano 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600">
                <a:solidFill>
                  <a:srgbClr val="FFFFFF"/>
                </a:solidFill>
              </a:rPr>
              <a:t>como son :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600">
                <a:solidFill>
                  <a:srgbClr val="FFFFFF"/>
                </a:solidFill>
              </a:rPr>
              <a:t>Piel  huesos musculos etc en fin  se transforman en todo lo que nuestro organismo necesite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enderizado 3D de células">
            <a:extLst>
              <a:ext uri="{FF2B5EF4-FFF2-40B4-BE49-F238E27FC236}">
                <a16:creationId xmlns:a16="http://schemas.microsoft.com/office/drawing/2014/main" id="{565621B0-AE4F-8AA4-C6A5-AEABE99B8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6" r="33074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836646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3CCED-C6E0-2696-FCFC-E9D32FEB3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629266"/>
            <a:ext cx="3330328" cy="1641986"/>
          </a:xfrm>
        </p:spPr>
        <p:txBody>
          <a:bodyPr>
            <a:normAutofit/>
          </a:bodyPr>
          <a:lstStyle/>
          <a:p>
            <a:r>
              <a:rPr lang="es-ES" sz="3300" dirty="0"/>
              <a:t>BASICO DEL METABOLISMO</a:t>
            </a:r>
          </a:p>
        </p:txBody>
      </p:sp>
      <p:pic>
        <p:nvPicPr>
          <p:cNvPr id="7" name="Picture 4" descr="Fórmulas químicas escritas en papel">
            <a:extLst>
              <a:ext uri="{FF2B5EF4-FFF2-40B4-BE49-F238E27FC236}">
                <a16:creationId xmlns:a16="http://schemas.microsoft.com/office/drawing/2014/main" id="{1AE9AD65-D5BF-E7CA-11AA-53C7757854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14" r="19875" b="-2"/>
          <a:stretch/>
        </p:blipFill>
        <p:spPr>
          <a:xfrm>
            <a:off x="4634680" y="10"/>
            <a:ext cx="756013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6E2FAE-FA60-497B-B2CB-7702C6F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228310-C450-9702-4953-521D0B357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 sz="1900" dirty="0"/>
              <a:t>ACIDOS GRASOS 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900" dirty="0"/>
              <a:t>Estas </a:t>
            </a:r>
            <a:r>
              <a:rPr lang="es-ES" sz="1900" dirty="0" err="1"/>
              <a:t>moleculas</a:t>
            </a:r>
            <a:r>
              <a:rPr lang="es-ES" sz="1900" dirty="0"/>
              <a:t> son de mucha importancia en nuestro cuerpo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900"/>
              <a:t> su principal </a:t>
            </a:r>
            <a:r>
              <a:rPr lang="es-ES" sz="1900" err="1"/>
              <a:t>funcion</a:t>
            </a:r>
            <a:r>
              <a:rPr lang="es-ES" sz="1900"/>
              <a:t> es almacenar </a:t>
            </a:r>
            <a:r>
              <a:rPr lang="es-ES" sz="1900" err="1"/>
              <a:t>energia</a:t>
            </a:r>
            <a:r>
              <a:rPr lang="es-ES" sz="1900"/>
              <a:t>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s-ES" sz="190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sz="1900"/>
              <a:t>En tal  caso que </a:t>
            </a:r>
            <a:r>
              <a:rPr lang="es-ES" sz="1900" err="1"/>
              <a:t>nenecitemos</a:t>
            </a:r>
            <a:r>
              <a:rPr lang="es-ES" sz="1900"/>
              <a:t> </a:t>
            </a:r>
            <a:r>
              <a:rPr lang="es-ES" sz="1900" err="1"/>
              <a:t>energia</a:t>
            </a:r>
            <a:r>
              <a:rPr lang="es-ES" sz="1900"/>
              <a:t> de inmediato siempre </a:t>
            </a:r>
            <a:r>
              <a:rPr lang="es-ES" sz="1900" err="1"/>
              <a:t>estara</a:t>
            </a:r>
            <a:r>
              <a:rPr lang="es-ES" sz="1900"/>
              <a:t> disponible para su uso</a:t>
            </a:r>
          </a:p>
        </p:txBody>
      </p:sp>
    </p:spTree>
    <p:extLst>
      <p:ext uri="{BB962C8B-B14F-4D97-AF65-F5344CB8AC3E}">
        <p14:creationId xmlns:p14="http://schemas.microsoft.com/office/powerpoint/2010/main" val="40954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6CCA8704-35FF-8B11-83A9-62CB3DDE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BASICOS DEL METABOLISMO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2ED65D9-BD01-88D6-28B3-7AA8B5BDF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En esta </a:t>
            </a:r>
            <a:r>
              <a:rPr lang="es-ES" dirty="0" err="1">
                <a:solidFill>
                  <a:srgbClr val="FFFFFF"/>
                </a:solidFill>
              </a:rPr>
              <a:t>presentacion</a:t>
            </a:r>
            <a:r>
              <a:rPr lang="es-ES" dirty="0">
                <a:solidFill>
                  <a:srgbClr val="FFFFFF"/>
                </a:solidFill>
              </a:rPr>
              <a:t> estaremos viendo</a:t>
            </a:r>
            <a:endParaRPr lang="es-ES" dirty="0"/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temas referentes al metabolismo tales como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concepto, </a:t>
            </a:r>
            <a:r>
              <a:rPr lang="es-ES" dirty="0" err="1">
                <a:solidFill>
                  <a:srgbClr val="FFFFFF"/>
                </a:solidFill>
              </a:rPr>
              <a:t>producion</a:t>
            </a:r>
            <a:r>
              <a:rPr lang="es-ES" dirty="0">
                <a:solidFill>
                  <a:srgbClr val="FFFFFF"/>
                </a:solidFill>
              </a:rPr>
              <a:t> de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 en el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organismo  clases de metabolismos.</a:t>
            </a:r>
            <a:endParaRPr lang="es-ES"/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69DF042-37C5-4E09-AA4C-AA66649C95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6917" y="6355080"/>
            <a:ext cx="1990201" cy="304799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20XX</a:t>
            </a:r>
          </a:p>
        </p:txBody>
      </p:sp>
      <p:pic>
        <p:nvPicPr>
          <p:cNvPr id="11" name="Picture 10" descr="Planta crece en una grieta de hormigón">
            <a:extLst>
              <a:ext uri="{FF2B5EF4-FFF2-40B4-BE49-F238E27FC236}">
                <a16:creationId xmlns:a16="http://schemas.microsoft.com/office/drawing/2014/main" id="{DE4B0533-4302-7EEE-F1DE-374CEC6500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671" r="35020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B51A1E-902D-48AF-9020-955120F399B6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494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1F85A3-3429-F0BA-1BD1-0BFD7374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078CD9-E94D-61FF-006F-F599D8CE9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s-ES">
                <a:solidFill>
                  <a:srgbClr val="FFFFFF"/>
                </a:solidFill>
              </a:rPr>
              <a:t>AZUCARES :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Los azucares o carbohidratos son unos compuestos  </a:t>
            </a:r>
            <a:r>
              <a:rPr lang="es-ES" dirty="0" err="1">
                <a:solidFill>
                  <a:srgbClr val="FFFFFF"/>
                </a:solidFill>
              </a:rPr>
              <a:t>organicos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 que se encuentran con mayor abundancia en  el planeta 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y se encuentran presentes en todos los organismos vivos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Su gran funcion es proporcionar energia que el organismo necesita para el buen funcionamiento de direfentes organos como el cerebro ,etc los musculos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Zoantarios rojos y verdes en un arrecife de coral">
            <a:extLst>
              <a:ext uri="{FF2B5EF4-FFF2-40B4-BE49-F238E27FC236}">
                <a16:creationId xmlns:a16="http://schemas.microsoft.com/office/drawing/2014/main" id="{CC431305-094B-3508-B98E-C6343F5918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48" r="35014" b="-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19447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ítulo 9">
            <a:extLst>
              <a:ext uri="{FF2B5EF4-FFF2-40B4-BE49-F238E27FC236}">
                <a16:creationId xmlns:a16="http://schemas.microsoft.com/office/drawing/2014/main" id="{CA3B1692-6186-DBDB-73FF-3F1B92B1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s-ES" sz="3600" dirty="0">
                <a:solidFill>
                  <a:srgbClr val="EBEBEB"/>
                </a:solidFill>
              </a:rPr>
              <a:t>METABOLISMO.</a:t>
            </a:r>
            <a:br>
              <a:rPr lang="es-ES" sz="3600" dirty="0"/>
            </a:br>
            <a:r>
              <a:rPr lang="es-ES" sz="3600" dirty="0">
                <a:solidFill>
                  <a:srgbClr val="EBEBEB"/>
                </a:solidFill>
              </a:rPr>
              <a:t>Principal productor de energía </a:t>
            </a: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99DFBC3C-7259-9EC8-A90E-5704585FA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ENERGIA : </a:t>
            </a:r>
            <a:endParaRPr lang="es-ES"/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En esta diapositiva vamos a ver los mayores</a:t>
            </a:r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 productores de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 en nuestro cuerpo .</a:t>
            </a:r>
            <a:endParaRPr lang="es-ES" dirty="0"/>
          </a:p>
          <a:p>
            <a:pPr marL="0" indent="0">
              <a:buNone/>
            </a:pPr>
            <a:endParaRPr lang="es-E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 En primer lugar tenemos la ATP .</a:t>
            </a:r>
            <a:endParaRPr lang="es-ES" dirty="0"/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 </a:t>
            </a:r>
            <a:r>
              <a:rPr lang="es-ES" dirty="0" err="1">
                <a:solidFill>
                  <a:srgbClr val="FFFFFF"/>
                </a:solidFill>
              </a:rPr>
              <a:t>Tambien</a:t>
            </a:r>
            <a:r>
              <a:rPr lang="es-ES" dirty="0">
                <a:solidFill>
                  <a:srgbClr val="FFFFFF"/>
                </a:solidFill>
              </a:rPr>
              <a:t> tenemos los azucares y las grasas</a:t>
            </a:r>
          </a:p>
          <a:p>
            <a:pPr marL="0" indent="0">
              <a:buNone/>
            </a:pPr>
            <a:r>
              <a:rPr lang="es-ES" dirty="0">
                <a:solidFill>
                  <a:srgbClr val="FFFFFF"/>
                </a:solidFill>
              </a:rPr>
              <a:t> anteriormente </a:t>
            </a:r>
            <a:r>
              <a:rPr lang="es-ES" err="1">
                <a:solidFill>
                  <a:srgbClr val="FFFFFF"/>
                </a:solidFill>
              </a:rPr>
              <a:t>mensionados</a:t>
            </a:r>
            <a:endParaRPr lang="es-ES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E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20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224-81EB-4CDA-BBBE-44B4B2F3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859795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Pitch Deck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C0E0A-2715-4BF9-8659-0ED8629B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46917" y="6355080"/>
            <a:ext cx="1990201" cy="304799"/>
          </a:xfrm>
        </p:spPr>
        <p:txBody>
          <a:bodyPr anchor="t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alpha val="60000"/>
                  </a:schemeClr>
                </a:solidFill>
              </a:rPr>
              <a:t>20XX</a:t>
            </a:r>
          </a:p>
        </p:txBody>
      </p:sp>
      <p:pic>
        <p:nvPicPr>
          <p:cNvPr id="12" name="Picture 11" descr="Manzana con cinta de medir">
            <a:extLst>
              <a:ext uri="{FF2B5EF4-FFF2-40B4-BE49-F238E27FC236}">
                <a16:creationId xmlns:a16="http://schemas.microsoft.com/office/drawing/2014/main" id="{D482011E-31AD-1798-C6B4-3C0D9D66EA3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234" b="-1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10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7EB5F2D-A413-4B99-A2B7-0BA2047FE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 fontScale="90000"/>
          </a:bodyPr>
          <a:lstStyle/>
          <a:p>
            <a:r>
              <a:rPr lang="es-ES" dirty="0" err="1">
                <a:solidFill>
                  <a:srgbClr val="EBEBEB"/>
                </a:solidFill>
              </a:rPr>
              <a:t>METABOLISMO.Productores</a:t>
            </a:r>
            <a:r>
              <a:rPr lang="es-ES" dirty="0">
                <a:solidFill>
                  <a:srgbClr val="EBEBEB"/>
                </a:solidFill>
              </a:rPr>
              <a:t> de </a:t>
            </a:r>
            <a:r>
              <a:rPr lang="es-ES" dirty="0" err="1">
                <a:solidFill>
                  <a:srgbClr val="EBEBEB"/>
                </a:solidFill>
              </a:rPr>
              <a:t>energia</a:t>
            </a:r>
            <a:br>
              <a:rPr lang="es-ES" dirty="0"/>
            </a:br>
            <a:endParaRPr lang="es-ES" dirty="0">
              <a:solidFill>
                <a:srgbClr val="EBEBEB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48098-AEEA-3105-5B73-0EB99F68D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 LA GLUCOSA.</a:t>
            </a:r>
            <a:endParaRPr lang="es-ES" dirty="0"/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La glucosa la encontramos en diferentes productos alimenticios entre ellos podemos nombra algunos como : la miel la sangre y entre otros componentes de los seres vivos</a:t>
            </a:r>
            <a:endParaRPr lang="es-ES"/>
          </a:p>
          <a:p>
            <a:pPr>
              <a:buClr>
                <a:srgbClr val="8AD0D6"/>
              </a:buClr>
            </a:pPr>
            <a:endParaRPr lang="es-ES" dirty="0">
              <a:solidFill>
                <a:srgbClr val="FFFFFF"/>
              </a:solidFill>
            </a:endParaRP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En el metabolismo  este </a:t>
            </a:r>
            <a:r>
              <a:rPr lang="es-ES" dirty="0" err="1">
                <a:solidFill>
                  <a:srgbClr val="FFFFFF"/>
                </a:solidFill>
              </a:rPr>
              <a:t>azucar</a:t>
            </a:r>
            <a:r>
              <a:rPr lang="es-ES" dirty="0">
                <a:solidFill>
                  <a:srgbClr val="FFFFFF"/>
                </a:solidFill>
              </a:rPr>
              <a:t> es la base de la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 de mayor importancia de los organismos.</a:t>
            </a:r>
          </a:p>
          <a:p>
            <a:pPr>
              <a:buClr>
                <a:srgbClr val="8AD0D6"/>
              </a:buClr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a hilera de muestras para pruebas médicas">
            <a:extLst>
              <a:ext uri="{FF2B5EF4-FFF2-40B4-BE49-F238E27FC236}">
                <a16:creationId xmlns:a16="http://schemas.microsoft.com/office/drawing/2014/main" id="{A0DE6AF4-F87A-7415-2CD9-E785610701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649" r="74" b="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84531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CB7B9-66D8-792E-72FC-ED2B85B2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2381" y="629266"/>
            <a:ext cx="4767471" cy="1641986"/>
          </a:xfrm>
        </p:spPr>
        <p:txBody>
          <a:bodyPr>
            <a:normAutofit/>
          </a:bodyPr>
          <a:lstStyle/>
          <a:p>
            <a:r>
              <a:rPr lang="es-ES" dirty="0"/>
              <a:t>METABOLISMO</a:t>
            </a:r>
            <a:br>
              <a:rPr lang="es-ES" dirty="0"/>
            </a:br>
            <a:r>
              <a:rPr lang="es-ES" dirty="0"/>
              <a:t>Glucosa</a:t>
            </a:r>
          </a:p>
        </p:txBody>
      </p:sp>
      <p:pic>
        <p:nvPicPr>
          <p:cNvPr id="5" name="Picture 4" descr="Renderizado 3D de células">
            <a:extLst>
              <a:ext uri="{FF2B5EF4-FFF2-40B4-BE49-F238E27FC236}">
                <a16:creationId xmlns:a16="http://schemas.microsoft.com/office/drawing/2014/main" id="{DEFED66D-D7D5-9748-905A-89E9BB4615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64" r="34421" b="-2"/>
          <a:stretch/>
        </p:blipFill>
        <p:spPr>
          <a:xfrm>
            <a:off x="-1" y="10"/>
            <a:ext cx="4634680" cy="6857990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1B4590-822A-83F2-C621-856CA1162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2381" y="2438400"/>
            <a:ext cx="4767471" cy="380999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s-ES" dirty="0"/>
              <a:t>Funciones de la glucosa :</a:t>
            </a:r>
            <a:endParaRPr lang="es-ES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err="1"/>
              <a:t>Obtencion</a:t>
            </a:r>
            <a:r>
              <a:rPr lang="es-ES" dirty="0"/>
              <a:t> de </a:t>
            </a:r>
            <a:r>
              <a:rPr lang="es-ES" err="1"/>
              <a:t>energia</a:t>
            </a:r>
            <a:r>
              <a:rPr lang="es-ES" dirty="0"/>
              <a:t>  en la parte interna de las </a:t>
            </a:r>
            <a:r>
              <a:rPr lang="es-ES" err="1"/>
              <a:t>celulas</a:t>
            </a:r>
            <a:r>
              <a:rPr lang="es-ES" dirty="0"/>
              <a:t> la glucosa se convierte en ATP.</a:t>
            </a:r>
            <a:endParaRPr lang="es-ES"/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s-ES" dirty="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/>
              <a:t> la ATP es la </a:t>
            </a:r>
            <a:r>
              <a:rPr lang="es-ES" err="1"/>
              <a:t>molecula</a:t>
            </a:r>
            <a:r>
              <a:rPr lang="es-ES" dirty="0"/>
              <a:t> que  lleva la </a:t>
            </a:r>
            <a:r>
              <a:rPr lang="es-ES" err="1"/>
              <a:t>energia</a:t>
            </a:r>
            <a:r>
              <a:rPr lang="es-ES" dirty="0"/>
              <a:t>  primaria para  toda forma de vida.</a:t>
            </a:r>
          </a:p>
          <a:p>
            <a:pPr>
              <a:lnSpc>
                <a:spcPct val="90000"/>
              </a:lnSpc>
              <a:buClr>
                <a:srgbClr val="8AD0D6"/>
              </a:buClr>
            </a:pPr>
            <a:endParaRPr lang="es-ES" dirty="0"/>
          </a:p>
          <a:p>
            <a:pPr>
              <a:lnSpc>
                <a:spcPct val="90000"/>
              </a:lnSpc>
              <a:buClr>
                <a:srgbClr val="8AD0D6"/>
              </a:buClr>
            </a:pPr>
            <a:r>
              <a:rPr lang="es-ES" dirty="0"/>
              <a:t>La glucosa cuando no es usada de forma inmediata por el cuerpo ella es   reserva da o guardada en forma de  </a:t>
            </a:r>
            <a:r>
              <a:rPr lang="es-ES" err="1"/>
              <a:t>glucogeno</a:t>
            </a:r>
            <a:r>
              <a:rPr lang="es-ES" dirty="0"/>
              <a:t> en el </a:t>
            </a:r>
            <a:r>
              <a:rPr lang="es-ES" err="1"/>
              <a:t>higado</a:t>
            </a:r>
            <a:r>
              <a:rPr lang="es-ES" dirty="0"/>
              <a:t> y los </a:t>
            </a:r>
            <a:r>
              <a:rPr lang="es-ES" err="1"/>
              <a:t>musculos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2771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2BB56-541C-C18B-12EF-56BE3CBA6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METABOLISMO</a:t>
            </a:r>
            <a:br>
              <a:rPr lang="es-ES" dirty="0"/>
            </a:br>
            <a:r>
              <a:rPr lang="es-ES" dirty="0"/>
              <a:t>Productores de </a:t>
            </a:r>
            <a:r>
              <a:rPr lang="es-ES" dirty="0" err="1"/>
              <a:t>energia</a:t>
            </a:r>
            <a:br>
              <a:rPr lang="es-ES" dirty="0"/>
            </a:b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EC88D0-ED0B-629C-456C-404AAAF5B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/>
              <a:t>TRIGLICERIDOS.</a:t>
            </a:r>
          </a:p>
          <a:p>
            <a:pPr>
              <a:buClr>
                <a:srgbClr val="8AD0D6"/>
              </a:buClr>
            </a:pPr>
            <a:r>
              <a:rPr lang="es-ES" dirty="0"/>
              <a:t>Los </a:t>
            </a:r>
            <a:r>
              <a:rPr lang="es-ES" dirty="0" err="1"/>
              <a:t>trigliceridos</a:t>
            </a:r>
            <a:r>
              <a:rPr lang="es-ES" dirty="0"/>
              <a:t> . son las principales constituyentes  de la grasa del cuerpo en humanos animales y grasas vegetales.</a:t>
            </a:r>
          </a:p>
          <a:p>
            <a:pPr>
              <a:buClr>
                <a:srgbClr val="8AD0D6"/>
              </a:buClr>
            </a:pPr>
            <a:r>
              <a:rPr lang="es-ES" dirty="0"/>
              <a:t> liberan mucho </a:t>
            </a:r>
            <a:r>
              <a:rPr lang="es-ES" dirty="0" err="1"/>
              <a:t>mas</a:t>
            </a:r>
            <a:r>
              <a:rPr lang="es-ES" dirty="0"/>
              <a:t> </a:t>
            </a:r>
            <a:r>
              <a:rPr lang="es-ES" dirty="0" err="1"/>
              <a:t>enrgia</a:t>
            </a:r>
            <a:r>
              <a:rPr lang="es-ES" dirty="0"/>
              <a:t> porque un gramo de grasa libera seis veces  </a:t>
            </a:r>
            <a:r>
              <a:rPr lang="es-ES" dirty="0" err="1"/>
              <a:t>mas</a:t>
            </a:r>
            <a:r>
              <a:rPr lang="es-ES" dirty="0"/>
              <a:t> </a:t>
            </a:r>
            <a:r>
              <a:rPr lang="es-ES" dirty="0" err="1"/>
              <a:t>energia</a:t>
            </a:r>
            <a:r>
              <a:rPr lang="es-ES" dirty="0"/>
              <a:t> que un gramo de azucares</a:t>
            </a:r>
          </a:p>
          <a:p>
            <a:pPr>
              <a:buClr>
                <a:srgbClr val="8AD0D6"/>
              </a:buClr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823374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2C41B45-D532-E3D0-BD66-5B7B1169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EBEBEB"/>
                </a:solidFill>
              </a:rPr>
              <a:t>METABOLISMO</a:t>
            </a:r>
            <a:br>
              <a:rPr lang="es-ES" dirty="0"/>
            </a:br>
            <a:r>
              <a:rPr lang="es-ES" dirty="0">
                <a:solidFill>
                  <a:srgbClr val="EBEBEB"/>
                </a:solidFill>
              </a:rPr>
              <a:t>Productores de </a:t>
            </a:r>
            <a:r>
              <a:rPr lang="es-ES" dirty="0" err="1">
                <a:solidFill>
                  <a:srgbClr val="EBEBEB"/>
                </a:solidFill>
              </a:rPr>
              <a:t>energia</a:t>
            </a:r>
            <a:r>
              <a:rPr lang="es-ES" dirty="0">
                <a:solidFill>
                  <a:srgbClr val="EBEBEB"/>
                </a:solidFill>
              </a:rPr>
              <a:t>.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8DE540-6C22-4259-5287-516B118A0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s-ES" dirty="0">
                <a:solidFill>
                  <a:srgbClr val="FFFFFF"/>
                </a:solidFill>
              </a:rPr>
              <a:t>La mejor manera de ver lo que es metabolismo </a:t>
            </a:r>
            <a:endParaRPr lang="es-ES" dirty="0"/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es compararnos con el motor </a:t>
            </a:r>
            <a:r>
              <a:rPr lang="es-ES">
                <a:solidFill>
                  <a:srgbClr val="FFFFFF"/>
                </a:solidFill>
              </a:rPr>
              <a:t>de un carro.</a:t>
            </a:r>
            <a:endParaRPr lang="es-ES" dirty="0">
              <a:solidFill>
                <a:srgbClr val="FFFFFF"/>
              </a:solidFill>
            </a:endParaRP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El motor del carro tiene que usar la gasolina para poder crear </a:t>
            </a:r>
            <a:r>
              <a:rPr lang="es-ES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. 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El metabolismo del cuerpo es todo lo que </a:t>
            </a:r>
            <a:r>
              <a:rPr lang="es-ES" dirty="0" err="1">
                <a:solidFill>
                  <a:srgbClr val="FFFFFF"/>
                </a:solidFill>
              </a:rPr>
              <a:t>el</a:t>
            </a:r>
            <a:r>
              <a:rPr lang="es-ES" dirty="0">
                <a:solidFill>
                  <a:srgbClr val="FFFFFF"/>
                </a:solidFill>
              </a:rPr>
              <a:t> hace para crear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 con los alimentos que ingerimos 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su dieta es lo que da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 hay personas que por diversas enfermedades no puede  su metabolismo producir buena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ngranajes de una máquina">
            <a:extLst>
              <a:ext uri="{FF2B5EF4-FFF2-40B4-BE49-F238E27FC236}">
                <a16:creationId xmlns:a16="http://schemas.microsoft.com/office/drawing/2014/main" id="{AF1379B7-F4EA-A618-58FE-E7E4131A61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671" r="29402" b="-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41775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3">
            <a:extLst>
              <a:ext uri="{FF2B5EF4-FFF2-40B4-BE49-F238E27FC236}">
                <a16:creationId xmlns:a16="http://schemas.microsoft.com/office/drawing/2014/main" id="{69566545-52BE-80EA-3E92-6308F37A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629266"/>
            <a:ext cx="4802031" cy="1641986"/>
          </a:xfrm>
        </p:spPr>
        <p:txBody>
          <a:bodyPr>
            <a:normAutofit/>
          </a:bodyPr>
          <a:lstStyle/>
          <a:p>
            <a:r>
              <a:rPr lang="es-ES" dirty="0"/>
              <a:t>METABOLISMO</a:t>
            </a:r>
            <a:br>
              <a:rPr lang="es-ES" dirty="0"/>
            </a:br>
            <a:r>
              <a:rPr lang="es-ES" dirty="0"/>
              <a:t>concepto.</a:t>
            </a:r>
          </a:p>
        </p:txBody>
      </p:sp>
      <p:pic>
        <p:nvPicPr>
          <p:cNvPr id="84" name="Picture 83" descr="Trufa de chocolate con forma de corazón">
            <a:extLst>
              <a:ext uri="{FF2B5EF4-FFF2-40B4-BE49-F238E27FC236}">
                <a16:creationId xmlns:a16="http://schemas.microsoft.com/office/drawing/2014/main" id="{ED0BFE54-C3C3-A9B6-7E72-70E968F033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58" r="16011" b="-3"/>
          <a:stretch/>
        </p:blipFill>
        <p:spPr>
          <a:xfrm>
            <a:off x="6100398" y="10"/>
            <a:ext cx="6094412" cy="6857990"/>
          </a:xfrm>
          <a:prstGeom prst="rect">
            <a:avLst/>
          </a:prstGeom>
        </p:spPr>
      </p:pic>
      <p:sp>
        <p:nvSpPr>
          <p:cNvPr id="88" name="Rectangle 87">
            <a:extLst>
              <a:ext uri="{FF2B5EF4-FFF2-40B4-BE49-F238E27FC236}">
                <a16:creationId xmlns:a16="http://schemas.microsoft.com/office/drawing/2014/main" id="{495DDCFA-D3DE-4CEB-8AFF-C6501187E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2" name="Slide Number Placeholder 81">
            <a:extLst>
              <a:ext uri="{FF2B5EF4-FFF2-40B4-BE49-F238E27FC236}">
                <a16:creationId xmlns:a16="http://schemas.microsoft.com/office/drawing/2014/main" id="{CE36A058-BEC2-4BC5-A467-F2EB2A365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A24E7621-402A-12BE-4F9B-08CB0BF9A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438400"/>
            <a:ext cx="4802031" cy="380999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ES" dirty="0"/>
              <a:t>Concepto de metabolismo : 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El metabolismo es la reunión o</a:t>
            </a:r>
          </a:p>
          <a:p>
            <a:pPr marL="0" indent="0">
              <a:buNone/>
            </a:pPr>
            <a:r>
              <a:rPr lang="es-ES" dirty="0"/>
              <a:t> conjunto de  reacciones químicas</a:t>
            </a:r>
          </a:p>
          <a:p>
            <a:pPr marL="0" indent="0">
              <a:buNone/>
            </a:pPr>
            <a:r>
              <a:rPr lang="es-ES" dirty="0"/>
              <a:t> que suceden en  nuestro interior.</a:t>
            </a:r>
          </a:p>
          <a:p>
            <a:pPr marL="0" indent="0">
              <a:buNone/>
            </a:pPr>
            <a:endParaRPr lang="es-ES"/>
          </a:p>
        </p:txBody>
      </p:sp>
      <p:sp>
        <p:nvSpPr>
          <p:cNvPr id="81" name="Footer Placeholder 80">
            <a:extLst>
              <a:ext uri="{FF2B5EF4-FFF2-40B4-BE49-F238E27FC236}">
                <a16:creationId xmlns:a16="http://schemas.microsoft.com/office/drawing/2014/main" id="{E94F1D24-E4A1-4B59-B57E-A28453963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5" y="6355080"/>
            <a:ext cx="3422033" cy="304801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Pitch Deck</a:t>
            </a:r>
            <a:endParaRPr lang="en-US"/>
          </a:p>
        </p:txBody>
      </p:sp>
      <p:sp>
        <p:nvSpPr>
          <p:cNvPr id="80" name="Date Placeholder 79">
            <a:extLst>
              <a:ext uri="{FF2B5EF4-FFF2-40B4-BE49-F238E27FC236}">
                <a16:creationId xmlns:a16="http://schemas.microsoft.com/office/drawing/2014/main" id="{BC1F9D86-85D8-4FD0-B0D3-47D7787227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29874" y="6355080"/>
            <a:ext cx="3414426" cy="304799"/>
          </a:xfrm>
        </p:spPr>
        <p:txBody>
          <a:bodyPr anchor="b">
            <a:normAutofit/>
          </a:bodyPr>
          <a:lstStyle/>
          <a:p>
            <a:pPr algn="r">
              <a:spcAft>
                <a:spcPts val="600"/>
              </a:spcAft>
            </a:pPr>
            <a:r>
              <a:rPr lang="en-US">
                <a:solidFill>
                  <a:schemeClr val="tx1">
                    <a:tint val="75000"/>
                  </a:schemeClr>
                </a:solidFill>
              </a:rPr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1593920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A794174-C402-9C3F-9157-2F265A581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3829C2-E9BC-73CD-6EAF-A14B980F5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Nosotros tenemos un cuerpo. El cuerpo esta compuesto de celulas</a:t>
            </a:r>
          </a:p>
          <a:p>
            <a:pPr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 ellas son muy pequenas y todo nuestro cuerpo esta compuesto por</a:t>
            </a:r>
          </a:p>
          <a:p>
            <a:pPr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 ellas . Dentro de cada celula encontramos mitocondrias .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La mitocondria es una parte de la </a:t>
            </a:r>
            <a:r>
              <a:rPr lang="es-ES" dirty="0" err="1">
                <a:solidFill>
                  <a:srgbClr val="FFFFFF"/>
                </a:solidFill>
              </a:rPr>
              <a:t>celula</a:t>
            </a:r>
            <a:r>
              <a:rPr lang="es-ES" dirty="0">
                <a:solidFill>
                  <a:srgbClr val="FFFFFF"/>
                </a:solidFill>
              </a:rPr>
              <a:t> donde se produce la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.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En la mitocondria es donde nace el meta </a:t>
            </a:r>
            <a:r>
              <a:rPr lang="es-ES" dirty="0" err="1">
                <a:solidFill>
                  <a:srgbClr val="FFFFFF"/>
                </a:solidFill>
              </a:rPr>
              <a:t>bolismo</a:t>
            </a:r>
            <a:r>
              <a:rPr lang="es-ES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Fórmulas químicas escritas en papel">
            <a:extLst>
              <a:ext uri="{FF2B5EF4-FFF2-40B4-BE49-F238E27FC236}">
                <a16:creationId xmlns:a16="http://schemas.microsoft.com/office/drawing/2014/main" id="{2D80B584-8DFB-4499-384F-F8D902EA43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5" r="30526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29547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CF4E317-B5AF-D33A-5D93-3A58AD61A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A1AC5D-2FDB-CFFC-8DB2-388A9FF6C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Cuando usted consume alimentos  y en ellos hay nutrientes 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esos alimentos y nutrientes  se dividen en </a:t>
            </a:r>
            <a:r>
              <a:rPr lang="es-ES" dirty="0" err="1">
                <a:solidFill>
                  <a:srgbClr val="FFFFFF"/>
                </a:solidFill>
              </a:rPr>
              <a:t>particulas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microscopicas</a:t>
            </a:r>
          </a:p>
          <a:p>
            <a:pPr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 muy muy pequenas asi pudiendo penetrar la pared de la celula </a:t>
            </a:r>
          </a:p>
          <a:p>
            <a:pPr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 y al penetrar la pared de la celula y llegar hasta la mitocondria</a:t>
            </a:r>
          </a:p>
          <a:p>
            <a:pPr>
              <a:buClr>
                <a:srgbClr val="8AD0D6"/>
              </a:buClr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egetales y frutas variadas">
            <a:extLst>
              <a:ext uri="{FF2B5EF4-FFF2-40B4-BE49-F238E27FC236}">
                <a16:creationId xmlns:a16="http://schemas.microsoft.com/office/drawing/2014/main" id="{553B0821-D4F8-3CC0-2776-08C65D2C56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940" r="20823" b="-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178573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99EC4E-505D-F2B5-8A9F-C2D7F4178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1629FA-8A3A-41EC-DA6E-11759569C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cap="all" dirty="0">
                <a:solidFill>
                  <a:srgbClr val="FFFFFF"/>
                </a:solidFill>
              </a:rPr>
              <a:t>En la </a:t>
            </a:r>
            <a:r>
              <a:rPr lang="en-US" cap="all" dirty="0" err="1">
                <a:solidFill>
                  <a:srgbClr val="FFFFFF"/>
                </a:solidFill>
              </a:rPr>
              <a:t>mitocondria</a:t>
            </a:r>
            <a:r>
              <a:rPr lang="en-US" cap="all" dirty="0">
                <a:solidFill>
                  <a:srgbClr val="FFFFFF"/>
                </a:solidFill>
              </a:rPr>
              <a:t>  </a:t>
            </a:r>
            <a:r>
              <a:rPr lang="en-US" cap="all" dirty="0" err="1">
                <a:solidFill>
                  <a:srgbClr val="FFFFFF"/>
                </a:solidFill>
              </a:rPr>
              <a:t>cuando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llegan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los</a:t>
            </a:r>
            <a:endParaRPr lang="es-ES" dirty="0" err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cap="all" dirty="0">
                <a:solidFill>
                  <a:srgbClr val="FFFFFF"/>
                </a:solidFill>
              </a:rPr>
              <a:t> </a:t>
            </a:r>
            <a:r>
              <a:rPr lang="en-US" cap="all" dirty="0" err="1">
                <a:solidFill>
                  <a:srgbClr val="FFFFFF"/>
                </a:solidFill>
              </a:rPr>
              <a:t>nutrientes</a:t>
            </a:r>
            <a:r>
              <a:rPr lang="en-US" cap="all" dirty="0">
                <a:solidFill>
                  <a:srgbClr val="FFFFFF"/>
                </a:solidFill>
              </a:rPr>
              <a:t> y son </a:t>
            </a:r>
            <a:r>
              <a:rPr lang="en-US" cap="all" dirty="0" err="1">
                <a:solidFill>
                  <a:srgbClr val="FFFFFF"/>
                </a:solidFill>
              </a:rPr>
              <a:t>descompuestos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en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su</a:t>
            </a:r>
            <a:endParaRPr lang="es-ES" err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cap="all" dirty="0">
                <a:solidFill>
                  <a:srgbClr val="FFFFFF"/>
                </a:solidFill>
              </a:rPr>
              <a:t> </a:t>
            </a:r>
            <a:r>
              <a:rPr lang="en-US" cap="all" dirty="0" err="1">
                <a:solidFill>
                  <a:srgbClr val="FFFFFF"/>
                </a:solidFill>
              </a:rPr>
              <a:t>tamano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correcto</a:t>
            </a:r>
            <a:r>
              <a:rPr lang="en-US" cap="all" dirty="0">
                <a:solidFill>
                  <a:srgbClr val="FFFFFF"/>
                </a:solidFill>
              </a:rPr>
              <a:t>  y </a:t>
            </a:r>
            <a:r>
              <a:rPr lang="en-US" cap="all" dirty="0" err="1">
                <a:solidFill>
                  <a:srgbClr val="FFFFFF"/>
                </a:solidFill>
              </a:rPr>
              <a:t>absorbible</a:t>
            </a:r>
            <a:r>
              <a:rPr lang="en-US" cap="all" dirty="0">
                <a:solidFill>
                  <a:srgbClr val="FFFFFF"/>
                </a:solidFill>
              </a:rPr>
              <a:t> a la</a:t>
            </a:r>
            <a:endParaRPr lang="es-E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cap="all" dirty="0">
                <a:solidFill>
                  <a:srgbClr val="FFFFFF"/>
                </a:solidFill>
              </a:rPr>
              <a:t> </a:t>
            </a:r>
            <a:r>
              <a:rPr lang="en-US" cap="all" dirty="0" err="1">
                <a:solidFill>
                  <a:srgbClr val="FFFFFF"/>
                </a:solidFill>
              </a:rPr>
              <a:t>mitocondria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dirty="0" err="1">
                <a:solidFill>
                  <a:srgbClr val="FFFFFF"/>
                </a:solidFill>
              </a:rPr>
              <a:t>alli</a:t>
            </a:r>
            <a:r>
              <a:rPr lang="en-US" cap="all" dirty="0">
                <a:solidFill>
                  <a:srgbClr val="FFFFFF"/>
                </a:solidFill>
              </a:rPr>
              <a:t> se </a:t>
            </a:r>
            <a:r>
              <a:rPr lang="en-US" cap="all" dirty="0" err="1">
                <a:solidFill>
                  <a:srgbClr val="FFFFFF"/>
                </a:solidFill>
              </a:rPr>
              <a:t>mezclan</a:t>
            </a:r>
            <a:r>
              <a:rPr lang="en-US" cap="all" dirty="0">
                <a:solidFill>
                  <a:srgbClr val="FFFFFF"/>
                </a:solidFill>
              </a:rPr>
              <a:t> con </a:t>
            </a:r>
            <a:r>
              <a:rPr lang="en-US" cap="all" dirty="0" err="1">
                <a:solidFill>
                  <a:srgbClr val="FFFFFF"/>
                </a:solidFill>
              </a:rPr>
              <a:t>el</a:t>
            </a:r>
            <a:endParaRPr lang="es-ES" dirty="0" err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cap="all" dirty="0">
                <a:solidFill>
                  <a:srgbClr val="FFFFFF"/>
                </a:solidFill>
              </a:rPr>
              <a:t> </a:t>
            </a:r>
            <a:r>
              <a:rPr lang="en-US" cap="all" err="1">
                <a:solidFill>
                  <a:srgbClr val="FFFFFF"/>
                </a:solidFill>
              </a:rPr>
              <a:t>oxigeno</a:t>
            </a:r>
            <a:r>
              <a:rPr lang="en-US" cap="all" dirty="0">
                <a:solidFill>
                  <a:srgbClr val="FFFFFF"/>
                </a:solidFill>
              </a:rPr>
              <a:t> que </a:t>
            </a:r>
            <a:r>
              <a:rPr lang="en-US" cap="all" err="1">
                <a:solidFill>
                  <a:srgbClr val="FFFFFF"/>
                </a:solidFill>
              </a:rPr>
              <a:t>usted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err="1">
                <a:solidFill>
                  <a:srgbClr val="FFFFFF"/>
                </a:solidFill>
              </a:rPr>
              <a:t>respira</a:t>
            </a:r>
            <a:r>
              <a:rPr lang="en-US" cap="all" dirty="0">
                <a:solidFill>
                  <a:srgbClr val="FFFFFF"/>
                </a:solidFill>
              </a:rPr>
              <a:t> con la </a:t>
            </a:r>
            <a:r>
              <a:rPr lang="en-US" cap="all" err="1">
                <a:solidFill>
                  <a:srgbClr val="FFFFFF"/>
                </a:solidFill>
              </a:rPr>
              <a:t>ayuda</a:t>
            </a:r>
            <a:endParaRPr lang="es-ES" err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cap="all" dirty="0">
                <a:solidFill>
                  <a:srgbClr val="FFFFFF"/>
                </a:solidFill>
              </a:rPr>
              <a:t> del </a:t>
            </a:r>
            <a:r>
              <a:rPr lang="en-US" cap="all" err="1">
                <a:solidFill>
                  <a:srgbClr val="FFFFFF"/>
                </a:solidFill>
              </a:rPr>
              <a:t>oxigeno</a:t>
            </a:r>
            <a:r>
              <a:rPr lang="en-US" cap="all" dirty="0">
                <a:solidFill>
                  <a:srgbClr val="FFFFFF"/>
                </a:solidFill>
              </a:rPr>
              <a:t> que </a:t>
            </a:r>
            <a:r>
              <a:rPr lang="en-US" cap="all" err="1">
                <a:solidFill>
                  <a:srgbClr val="FFFFFF"/>
                </a:solidFill>
              </a:rPr>
              <a:t>respiramos</a:t>
            </a:r>
            <a:r>
              <a:rPr lang="en-US" cap="all" dirty="0">
                <a:solidFill>
                  <a:srgbClr val="FFFFFF"/>
                </a:solidFill>
              </a:rPr>
              <a:t>  es que  </a:t>
            </a:r>
            <a:r>
              <a:rPr lang="en-US" cap="all" err="1">
                <a:solidFill>
                  <a:srgbClr val="FFFFFF"/>
                </a:solidFill>
              </a:rPr>
              <a:t>los</a:t>
            </a:r>
            <a:endParaRPr lang="es-ES" err="1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cap="all" dirty="0">
                <a:solidFill>
                  <a:srgbClr val="FFFFFF"/>
                </a:solidFill>
              </a:rPr>
              <a:t> </a:t>
            </a:r>
            <a:r>
              <a:rPr lang="en-US" cap="all" err="1">
                <a:solidFill>
                  <a:srgbClr val="FFFFFF"/>
                </a:solidFill>
              </a:rPr>
              <a:t>nutrientes</a:t>
            </a:r>
            <a:r>
              <a:rPr lang="en-US" cap="all" dirty="0">
                <a:solidFill>
                  <a:srgbClr val="FFFFFF"/>
                </a:solidFill>
              </a:rPr>
              <a:t> se </a:t>
            </a:r>
            <a:r>
              <a:rPr lang="en-US" cap="all" err="1">
                <a:solidFill>
                  <a:srgbClr val="FFFFFF"/>
                </a:solidFill>
              </a:rPr>
              <a:t>hacen</a:t>
            </a:r>
            <a:r>
              <a:rPr lang="en-US" cap="all" dirty="0">
                <a:solidFill>
                  <a:srgbClr val="FFFFFF"/>
                </a:solidFill>
              </a:rPr>
              <a:t> </a:t>
            </a:r>
            <a:r>
              <a:rPr lang="en-US" cap="all" err="1">
                <a:solidFill>
                  <a:srgbClr val="FFFFFF"/>
                </a:solidFill>
              </a:rPr>
              <a:t>una</a:t>
            </a:r>
            <a:r>
              <a:rPr lang="en-US" cap="all" dirty="0">
                <a:solidFill>
                  <a:srgbClr val="FFFFFF"/>
                </a:solidFill>
              </a:rPr>
              <a:t> combustion</a:t>
            </a:r>
            <a:endParaRPr lang="es-ES"/>
          </a:p>
          <a:p>
            <a:pPr marL="0" indent="0">
              <a:buNone/>
            </a:pPr>
            <a:endParaRPr lang="en-US" cap="all" dirty="0">
              <a:solidFill>
                <a:srgbClr val="FFFFFF"/>
              </a:solidFill>
            </a:endParaRPr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léculas">
            <a:extLst>
              <a:ext uri="{FF2B5EF4-FFF2-40B4-BE49-F238E27FC236}">
                <a16:creationId xmlns:a16="http://schemas.microsoft.com/office/drawing/2014/main" id="{738F667A-08AC-D0E8-6149-1B212F1B06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097" r="16595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900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665DFD6-EF57-6C15-F71A-87DA19220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327766-B727-FE3B-0050-D3ECF22BF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Esa </a:t>
            </a:r>
            <a:r>
              <a:rPr lang="es-ES" dirty="0" err="1">
                <a:solidFill>
                  <a:srgbClr val="FFFFFF"/>
                </a:solidFill>
              </a:rPr>
              <a:t>Combustion</a:t>
            </a:r>
            <a:r>
              <a:rPr lang="es-ES" dirty="0">
                <a:solidFill>
                  <a:srgbClr val="FFFFFF"/>
                </a:solidFill>
              </a:rPr>
              <a:t> es como si fuera un fuego 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esa </a:t>
            </a:r>
            <a:r>
              <a:rPr lang="es-ES" dirty="0" err="1">
                <a:solidFill>
                  <a:srgbClr val="FFFFFF"/>
                </a:solidFill>
              </a:rPr>
              <a:t>combustion</a:t>
            </a:r>
            <a:r>
              <a:rPr lang="es-ES" dirty="0">
                <a:solidFill>
                  <a:srgbClr val="FFFFFF"/>
                </a:solidFill>
              </a:rPr>
              <a:t> va a crear una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que es la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 de calor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Por eso el cuerpo </a:t>
            </a:r>
            <a:r>
              <a:rPr lang="es-ES" dirty="0" err="1">
                <a:solidFill>
                  <a:srgbClr val="FFFFFF"/>
                </a:solidFill>
              </a:rPr>
              <a:t>esta</a:t>
            </a:r>
            <a:r>
              <a:rPr lang="es-ES" dirty="0">
                <a:solidFill>
                  <a:srgbClr val="FFFFFF"/>
                </a:solidFill>
              </a:rPr>
              <a:t> caliente porque hay una </a:t>
            </a:r>
            <a:r>
              <a:rPr lang="es-ES" dirty="0" err="1">
                <a:solidFill>
                  <a:srgbClr val="FFFFFF"/>
                </a:solidFill>
              </a:rPr>
              <a:t>combustion</a:t>
            </a:r>
            <a:r>
              <a:rPr lang="es-ES" dirty="0">
                <a:solidFill>
                  <a:srgbClr val="FFFFFF"/>
                </a:solidFill>
              </a:rPr>
              <a:t> correcta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  en el interior de nuestro cuerpo </a:t>
            </a:r>
            <a:r>
              <a:rPr lang="es-ES" dirty="0" err="1">
                <a:solidFill>
                  <a:srgbClr val="FFFFFF"/>
                </a:solidFill>
              </a:rPr>
              <a:t>osea</a:t>
            </a:r>
            <a:r>
              <a:rPr lang="es-ES" dirty="0">
                <a:solidFill>
                  <a:srgbClr val="FFFFFF"/>
                </a:solidFill>
              </a:rPr>
              <a:t> que hay un buen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 metabolismo  y esto  </a:t>
            </a:r>
            <a:r>
              <a:rPr lang="es-ES" dirty="0" err="1">
                <a:solidFill>
                  <a:srgbClr val="FFFFFF"/>
                </a:solidFill>
              </a:rPr>
              <a:t>toddo</a:t>
            </a:r>
            <a:r>
              <a:rPr lang="es-ES" dirty="0">
                <a:solidFill>
                  <a:srgbClr val="FFFFFF"/>
                </a:solidFill>
              </a:rPr>
              <a:t>  ocurre dentro de la mitocondria</a:t>
            </a:r>
          </a:p>
          <a:p>
            <a:pPr>
              <a:buClr>
                <a:srgbClr val="8AD0D6"/>
              </a:buClr>
            </a:pPr>
            <a:endParaRPr lang="es-ES">
              <a:solidFill>
                <a:srgbClr val="FFFFFF"/>
              </a:solidFill>
            </a:endParaRPr>
          </a:p>
          <a:p>
            <a:pPr>
              <a:buClr>
                <a:srgbClr val="8AD0D6"/>
              </a:buClr>
            </a:pPr>
            <a:endParaRPr lang="es-ES">
              <a:solidFill>
                <a:srgbClr val="FFFFFF"/>
              </a:solidFill>
            </a:endParaRPr>
          </a:p>
          <a:p>
            <a:pPr>
              <a:buClr>
                <a:srgbClr val="8AD0D6"/>
              </a:buClr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uego y humo">
            <a:extLst>
              <a:ext uri="{FF2B5EF4-FFF2-40B4-BE49-F238E27FC236}">
                <a16:creationId xmlns:a16="http://schemas.microsoft.com/office/drawing/2014/main" id="{C3EB14D2-F2F9-D3C0-3A8A-36AF38EEB4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72" r="24290" b="-4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8228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0E6BCF2-FC1B-D50A-DDC3-BB9360D8D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3DDB5F7-158F-1867-961F-9359B6A956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>
                <a:solidFill>
                  <a:srgbClr val="FFFFFF"/>
                </a:solidFill>
              </a:rPr>
              <a:t>La mitocondria cuando </a:t>
            </a:r>
            <a:r>
              <a:rPr lang="es-ES" dirty="0" err="1">
                <a:solidFill>
                  <a:srgbClr val="FFFFFF"/>
                </a:solidFill>
              </a:rPr>
              <a:t>esta</a:t>
            </a:r>
            <a:r>
              <a:rPr lang="es-ES" dirty="0">
                <a:solidFill>
                  <a:srgbClr val="FFFFFF"/>
                </a:solidFill>
              </a:rPr>
              <a:t> en  buen funcionamiento  </a:t>
            </a:r>
          </a:p>
          <a:p>
            <a:pPr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Que  es donde ocurre el metabolismo   va  a producir una sustancia que se llama ATP</a:t>
            </a:r>
          </a:p>
          <a:p>
            <a:pPr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Quiere decir  TRIFOSFATO  DE ADENOSINA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Que es la </a:t>
            </a:r>
            <a:r>
              <a:rPr lang="es-ES" dirty="0" err="1">
                <a:solidFill>
                  <a:srgbClr val="FFFFFF"/>
                </a:solidFill>
              </a:rPr>
              <a:t>energia</a:t>
            </a:r>
            <a:r>
              <a:rPr lang="es-ES" dirty="0">
                <a:solidFill>
                  <a:srgbClr val="FFFFFF"/>
                </a:solidFill>
              </a:rPr>
              <a:t> </a:t>
            </a:r>
            <a:r>
              <a:rPr lang="es-ES" dirty="0" err="1">
                <a:solidFill>
                  <a:srgbClr val="FFFFFF"/>
                </a:solidFill>
              </a:rPr>
              <a:t>quimica</a:t>
            </a:r>
            <a:r>
              <a:rPr lang="es-ES" dirty="0">
                <a:solidFill>
                  <a:srgbClr val="FFFFFF"/>
                </a:solidFill>
              </a:rPr>
              <a:t> interna del cuerpo </a:t>
            </a:r>
          </a:p>
          <a:p>
            <a:pPr>
              <a:buClr>
                <a:srgbClr val="8AD0D6"/>
              </a:buClr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Fórmulas químicas escritas en papel">
            <a:extLst>
              <a:ext uri="{FF2B5EF4-FFF2-40B4-BE49-F238E27FC236}">
                <a16:creationId xmlns:a16="http://schemas.microsoft.com/office/drawing/2014/main" id="{A6821608-3256-11BE-D574-50EEEC4EB7D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65" r="30526" b="-2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6411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A748A8-A051-A55F-CC68-358874450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rgbClr val="EBEBEB"/>
                </a:solidFill>
              </a:rPr>
              <a:t>BASICO DEL METABOLISMO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9AB917-2C92-B438-48FA-02A5CA32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18818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>
                <a:solidFill>
                  <a:srgbClr val="FFFFFF"/>
                </a:solidFill>
              </a:rPr>
              <a:t>Cuando hay personas que producen mucho ATP la persona va tener :</a:t>
            </a:r>
          </a:p>
          <a:p>
            <a:pPr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Abundante energia.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No </a:t>
            </a:r>
            <a:r>
              <a:rPr lang="es-ES" dirty="0" err="1">
                <a:solidFill>
                  <a:srgbClr val="FFFFFF"/>
                </a:solidFill>
              </a:rPr>
              <a:t>tendra</a:t>
            </a:r>
            <a:r>
              <a:rPr lang="es-ES" dirty="0">
                <a:solidFill>
                  <a:srgbClr val="FFFFFF"/>
                </a:solidFill>
              </a:rPr>
              <a:t> dificultad para adelgazar.</a:t>
            </a:r>
          </a:p>
          <a:p>
            <a:pPr>
              <a:buClr>
                <a:srgbClr val="8AD0D6"/>
              </a:buClr>
            </a:pPr>
            <a:r>
              <a:rPr lang="es-ES" dirty="0">
                <a:solidFill>
                  <a:srgbClr val="FFFFFF"/>
                </a:solidFill>
              </a:rPr>
              <a:t>Su mente siempre va estar funcionando muy bien y </a:t>
            </a:r>
            <a:r>
              <a:rPr lang="es-ES" dirty="0" err="1">
                <a:solidFill>
                  <a:srgbClr val="FFFFFF"/>
                </a:solidFill>
              </a:rPr>
              <a:t>tendra</a:t>
            </a:r>
            <a:r>
              <a:rPr lang="es-ES" dirty="0">
                <a:solidFill>
                  <a:srgbClr val="FFFFFF"/>
                </a:solidFill>
              </a:rPr>
              <a:t> mayor capacidad para el aprendizaje</a:t>
            </a:r>
          </a:p>
          <a:p>
            <a:pPr>
              <a:buClr>
                <a:srgbClr val="8AD0D6"/>
              </a:buClr>
            </a:pPr>
            <a:r>
              <a:rPr lang="es-ES">
                <a:solidFill>
                  <a:srgbClr val="FFFFFF"/>
                </a:solidFill>
              </a:rPr>
              <a:t>Tambien podra dormir muy bien que es una de las  bases para tener una mejor salud</a:t>
            </a:r>
          </a:p>
          <a:p>
            <a:pPr>
              <a:buClr>
                <a:srgbClr val="8AD0D6"/>
              </a:buClr>
            </a:pPr>
            <a:endParaRPr lang="es-ES">
              <a:solidFill>
                <a:srgbClr val="FFFFFF"/>
              </a:solidFill>
            </a:endParaRPr>
          </a:p>
          <a:p>
            <a:pPr>
              <a:buClr>
                <a:srgbClr val="8AD0D6"/>
              </a:buClr>
            </a:pPr>
            <a:endParaRPr lang="es-ES">
              <a:solidFill>
                <a:srgbClr val="FFFFFF"/>
              </a:solidFill>
            </a:endParaRPr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Balas de heno">
            <a:extLst>
              <a:ext uri="{FF2B5EF4-FFF2-40B4-BE49-F238E27FC236}">
                <a16:creationId xmlns:a16="http://schemas.microsoft.com/office/drawing/2014/main" id="{26597F26-AC99-7002-EDFF-C0DEC8F0F8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738" r="28957" b="3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354792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75ABCA3-2984-4C89-9460-81718D633EC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FE3C65-29EB-4E60-850B-7BD594E374E2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6F37A69-22DE-493E-8552-03285CA5DA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0</TotalTime>
  <Words>805</Words>
  <Application>Microsoft Office PowerPoint</Application>
  <PresentationFormat>Widescreen</PresentationFormat>
  <Paragraphs>290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Ion</vt:lpstr>
      <vt:lpstr>Basicos del metabolismo</vt:lpstr>
      <vt:lpstr>BASICOS DEL METABOLISMO</vt:lpstr>
      <vt:lpstr>METABOLISMO concepto.</vt:lpstr>
      <vt:lpstr>BASICO DEL METABOLISMO</vt:lpstr>
      <vt:lpstr>BASICO DEL METABOLISMO</vt:lpstr>
      <vt:lpstr>BASICO DEL METABOLISMO</vt:lpstr>
      <vt:lpstr>BASICO DEL METABOLISMO</vt:lpstr>
      <vt:lpstr>BASICO DEL METABOLISMO</vt:lpstr>
      <vt:lpstr>BASICO DEL METABOLISMO</vt:lpstr>
      <vt:lpstr>BASICO DEL METABOLISMO</vt:lpstr>
      <vt:lpstr>BASICO DEL METABOLISMO</vt:lpstr>
      <vt:lpstr>BASICO DEL METABOLISMO</vt:lpstr>
      <vt:lpstr>BASICO DEL METABOLISMO</vt:lpstr>
      <vt:lpstr>BASICO DEL METABOLISMO</vt:lpstr>
      <vt:lpstr>BASICO DEL METABOLISMO</vt:lpstr>
      <vt:lpstr>METABOLISMO</vt:lpstr>
      <vt:lpstr>BASICO DEL METABOLISMO  </vt:lpstr>
      <vt:lpstr>BASICO DEL METABOLISMO</vt:lpstr>
      <vt:lpstr>BASICO DEL METABOLISMO</vt:lpstr>
      <vt:lpstr>BASICO DEL METABOLISMO</vt:lpstr>
      <vt:lpstr>METABOLISMO. Principal productor de energía </vt:lpstr>
      <vt:lpstr>METABOLISMO.Productores de energia </vt:lpstr>
      <vt:lpstr>METABOLISMO Glucosa</vt:lpstr>
      <vt:lpstr>METABOLISMO Productores de energia </vt:lpstr>
      <vt:lpstr>METABOLISMO Productores de energia.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</dc:title>
  <dc:creator/>
  <cp:lastModifiedBy/>
  <cp:revision>2092</cp:revision>
  <dcterms:created xsi:type="dcterms:W3CDTF">2024-02-20T14:24:35Z</dcterms:created>
  <dcterms:modified xsi:type="dcterms:W3CDTF">2024-03-14T00:05:08Z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