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4" r:id="rId8"/>
    <p:sldId id="262" r:id="rId9"/>
    <p:sldId id="263" r:id="rId10"/>
    <p:sldId id="265" r:id="rId11"/>
    <p:sldId id="266" r:id="rId12"/>
    <p:sldId id="267" r:id="rId13"/>
    <p:sldId id="268" r:id="rId14"/>
    <p:sldId id="269" r:id="rId15"/>
    <p:sldId id="270" r:id="rId16"/>
    <p:sldId id="273" r:id="rId17"/>
    <p:sldId id="271"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10/11/2022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10/11/2022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10/11/2022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10/11/2022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10/11/2022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10/11/2022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ciencedirect.com/referencework/9780122270550/encyclopedia-of-food-sciences-and-nutrition" TargetMode="External"/><Relationship Id="rId2" Type="http://schemas.openxmlformats.org/officeDocument/2006/relationships/hyperlink" Target="https://www.sciencedirect.com/referencework/9780123849533/encyclopedia-of-food-and-health"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lstStyle/>
          <a:p>
            <a:pPr algn="ctr"/>
            <a:r>
              <a:rPr lang="en-US" sz="3200" b="1" dirty="0">
                <a:solidFill>
                  <a:srgbClr val="FFFF00"/>
                </a:solidFill>
              </a:rPr>
              <a:t>Nasra Abdulsamad </a:t>
            </a:r>
            <a:r>
              <a:rPr lang="en-US" sz="3200" b="1" dirty="0" err="1">
                <a:solidFill>
                  <a:srgbClr val="FFFF00"/>
                </a:solidFill>
              </a:rPr>
              <a:t>Mohamud</a:t>
            </a:r>
            <a:r>
              <a:rPr lang="en-US" sz="3200" b="1" dirty="0">
                <a:solidFill>
                  <a:srgbClr val="FFFF00"/>
                </a:solidFill>
              </a:rPr>
              <a:t/>
            </a:r>
            <a:br>
              <a:rPr lang="en-US" sz="3200" b="1" dirty="0">
                <a:solidFill>
                  <a:srgbClr val="FFFF00"/>
                </a:solidFill>
              </a:rPr>
            </a:br>
            <a:r>
              <a:rPr lang="en-US" sz="3200" b="1" dirty="0">
                <a:solidFill>
                  <a:srgbClr val="FFFF00"/>
                </a:solidFill>
              </a:rPr>
              <a:t> </a:t>
            </a:r>
            <a:br>
              <a:rPr lang="en-US" sz="3200" b="1" dirty="0">
                <a:solidFill>
                  <a:srgbClr val="FFFF00"/>
                </a:solidFill>
              </a:rPr>
            </a:br>
            <a:r>
              <a:rPr lang="en-US" sz="3200" b="1" dirty="0">
                <a:solidFill>
                  <a:srgbClr val="FFFF00"/>
                </a:solidFill>
              </a:rPr>
              <a:t>                          </a:t>
            </a:r>
            <a:r>
              <a:rPr lang="tr-TR" sz="3200" b="1" dirty="0">
                <a:solidFill>
                  <a:srgbClr val="FFFF00"/>
                </a:solidFill>
              </a:rPr>
              <a:t>a9UM77947</a:t>
            </a:r>
            <a:r>
              <a:rPr lang="en-US" sz="3200" b="1" dirty="0">
                <a:solidFill>
                  <a:srgbClr val="FFFF00"/>
                </a:solidFill>
              </a:rPr>
              <a:t/>
            </a:r>
            <a:br>
              <a:rPr lang="en-US" sz="3200" b="1" dirty="0">
                <a:solidFill>
                  <a:srgbClr val="FFFF00"/>
                </a:solidFill>
              </a:rPr>
            </a:br>
            <a:r>
              <a:rPr lang="en-US" sz="3200" b="1" dirty="0">
                <a:solidFill>
                  <a:srgbClr val="FFFF00"/>
                </a:solidFill>
              </a:rPr>
              <a:t/>
            </a:r>
            <a:br>
              <a:rPr lang="en-US" sz="3200" b="1" dirty="0">
                <a:solidFill>
                  <a:srgbClr val="FFFF00"/>
                </a:solidFill>
              </a:rPr>
            </a:br>
            <a:r>
              <a:rPr lang="en-US" sz="3200" b="1" dirty="0">
                <a:solidFill>
                  <a:srgbClr val="FFFF00"/>
                </a:solidFill>
              </a:rPr>
              <a:t>                           Nutrition</a:t>
            </a:r>
            <a:br>
              <a:rPr lang="en-US" sz="3200" b="1" dirty="0">
                <a:solidFill>
                  <a:srgbClr val="FFFF00"/>
                </a:solidFill>
              </a:rPr>
            </a:br>
            <a:r>
              <a:rPr lang="en-US" sz="3200" b="1" dirty="0">
                <a:solidFill>
                  <a:srgbClr val="FFFF00"/>
                </a:solidFill>
              </a:rPr>
              <a:t/>
            </a:r>
            <a:br>
              <a:rPr lang="en-US" sz="3200" b="1" dirty="0">
                <a:solidFill>
                  <a:srgbClr val="FFFF00"/>
                </a:solidFill>
              </a:rPr>
            </a:br>
            <a:r>
              <a:rPr lang="en-US" sz="3200" b="1" dirty="0">
                <a:solidFill>
                  <a:srgbClr val="FFFF00"/>
                </a:solidFill>
              </a:rPr>
              <a:t>                       Exam </a:t>
            </a:r>
            <a:r>
              <a:rPr lang="en-US" sz="3200" b="1" dirty="0" smtClean="0">
                <a:solidFill>
                  <a:srgbClr val="FFFF00"/>
                </a:solidFill>
              </a:rPr>
              <a:t>of </a:t>
            </a:r>
            <a:r>
              <a:rPr lang="en-US" sz="3200" b="1" dirty="0">
                <a:solidFill>
                  <a:srgbClr val="FFFF00"/>
                </a:solidFill>
              </a:rPr>
              <a:t>Nutrients Involved in Energy Metabolism</a:t>
            </a:r>
            <a:br>
              <a:rPr lang="en-US" sz="3200" b="1" dirty="0">
                <a:solidFill>
                  <a:srgbClr val="FFFF00"/>
                </a:solidFill>
              </a:rPr>
            </a:br>
            <a:r>
              <a:rPr lang="en-US" sz="3200" b="1" dirty="0">
                <a:solidFill>
                  <a:srgbClr val="FFFF00"/>
                </a:solidFill>
              </a:rPr>
              <a:t/>
            </a:r>
            <a:br>
              <a:rPr lang="en-US" sz="3200" b="1" dirty="0">
                <a:solidFill>
                  <a:srgbClr val="FFFF00"/>
                </a:solidFill>
              </a:rPr>
            </a:br>
            <a:r>
              <a:rPr lang="en-US" sz="3200" b="1" dirty="0">
                <a:solidFill>
                  <a:srgbClr val="FFFF00"/>
                </a:solidFill>
              </a:rPr>
              <a:t/>
            </a:r>
            <a:br>
              <a:rPr lang="en-US" sz="3200" b="1" dirty="0">
                <a:solidFill>
                  <a:srgbClr val="FFFF00"/>
                </a:solidFill>
              </a:rPr>
            </a:br>
            <a:r>
              <a:rPr lang="en-US" sz="3200" b="1" dirty="0">
                <a:solidFill>
                  <a:srgbClr val="FFFF00"/>
                </a:solidFill>
              </a:rPr>
              <a:t/>
            </a:r>
            <a:br>
              <a:rPr lang="en-US" sz="3200" b="1" dirty="0">
                <a:solidFill>
                  <a:srgbClr val="FFFF00"/>
                </a:solidFill>
              </a:rPr>
            </a:br>
            <a:r>
              <a:rPr lang="en-US" sz="3200" b="1" dirty="0">
                <a:solidFill>
                  <a:srgbClr val="FFFF00"/>
                </a:solidFill>
              </a:rPr>
              <a:t>                 Atlantic International University</a:t>
            </a:r>
            <a:br>
              <a:rPr lang="en-US" sz="3200" b="1" dirty="0">
                <a:solidFill>
                  <a:srgbClr val="FFFF00"/>
                </a:solidFill>
              </a:rPr>
            </a:br>
            <a:r>
              <a:rPr lang="en-US" sz="3200" b="1" dirty="0">
                <a:solidFill>
                  <a:srgbClr val="FFFF00"/>
                </a:solidFill>
              </a:rPr>
              <a:t>                               August 2022 </a:t>
            </a:r>
            <a:r>
              <a:rPr lang="en-US" sz="2400" b="1" dirty="0"/>
              <a:t/>
            </a:r>
            <a:br>
              <a:rPr lang="en-US" sz="2400" b="1" dirty="0"/>
            </a:br>
            <a:endParaRPr lang="en-US" sz="2400" dirty="0">
              <a:solidFill>
                <a:srgbClr val="FFFF00"/>
              </a:solidFill>
            </a:endParaRPr>
          </a:p>
        </p:txBody>
      </p:sp>
    </p:spTree>
    <p:extLst>
      <p:ext uri="{BB962C8B-B14F-4D97-AF65-F5344CB8AC3E}">
        <p14:creationId xmlns:p14="http://schemas.microsoft.com/office/powerpoint/2010/main" val="1552758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42" y="296213"/>
            <a:ext cx="9994004" cy="6387921"/>
          </a:xfrm>
        </p:spPr>
        <p:txBody>
          <a:bodyPr/>
          <a:lstStyle/>
          <a:p>
            <a:pPr>
              <a:lnSpc>
                <a:spcPct val="150000"/>
              </a:lnSpc>
            </a:pPr>
            <a:r>
              <a:rPr lang="en-US" dirty="0" smtClean="0">
                <a:solidFill>
                  <a:srgbClr val="FFFF00"/>
                </a:solidFill>
              </a:rPr>
              <a:t>Beriber</a:t>
            </a:r>
            <a:r>
              <a:rPr lang="en-US" dirty="0" smtClean="0"/>
              <a:t>i, </a:t>
            </a:r>
            <a:r>
              <a:rPr lang="en-US" dirty="0"/>
              <a:t>A disease caused by thiamin deficiency</a:t>
            </a:r>
            <a:r>
              <a:rPr lang="en-US" dirty="0" smtClean="0"/>
              <a:t>.</a:t>
            </a:r>
          </a:p>
          <a:p>
            <a:pPr>
              <a:lnSpc>
                <a:spcPct val="150000"/>
              </a:lnSpc>
            </a:pPr>
            <a:r>
              <a:rPr lang="en-US" dirty="0" err="1" smtClean="0">
                <a:solidFill>
                  <a:srgbClr val="FFFF00"/>
                </a:solidFill>
              </a:rPr>
              <a:t>Ariboflavinosis</a:t>
            </a:r>
            <a:r>
              <a:rPr lang="en-US" dirty="0" smtClean="0"/>
              <a:t>, A </a:t>
            </a:r>
            <a:r>
              <a:rPr lang="en-US" dirty="0"/>
              <a:t>condition caused by riboflavin deficiency</a:t>
            </a:r>
            <a:r>
              <a:rPr lang="en-US" dirty="0" smtClean="0"/>
              <a:t>.</a:t>
            </a:r>
          </a:p>
          <a:p>
            <a:pPr>
              <a:lnSpc>
                <a:spcPct val="150000"/>
              </a:lnSpc>
            </a:pPr>
            <a:r>
              <a:rPr lang="en-US" dirty="0">
                <a:solidFill>
                  <a:srgbClr val="FFFF00"/>
                </a:solidFill>
              </a:rPr>
              <a:t>pellagra</a:t>
            </a:r>
            <a:r>
              <a:rPr lang="en-US" dirty="0"/>
              <a:t> </a:t>
            </a:r>
            <a:r>
              <a:rPr lang="en-US" dirty="0" smtClean="0"/>
              <a:t>,A </a:t>
            </a:r>
            <a:r>
              <a:rPr lang="en-US" dirty="0"/>
              <a:t>disease that results from severe niacin </a:t>
            </a:r>
            <a:r>
              <a:rPr lang="en-US" dirty="0" smtClean="0"/>
              <a:t>deficiency. (</a:t>
            </a:r>
            <a:r>
              <a:rPr lang="en-US" dirty="0" smtClean="0"/>
              <a:t>2)</a:t>
            </a:r>
          </a:p>
          <a:p>
            <a:pPr>
              <a:lnSpc>
                <a:spcPct val="150000"/>
              </a:lnSpc>
            </a:pPr>
            <a:r>
              <a:rPr lang="en-US" dirty="0" err="1" smtClean="0"/>
              <a:t>Vit</a:t>
            </a:r>
            <a:r>
              <a:rPr lang="en-US" dirty="0" smtClean="0"/>
              <a:t> b Deficiency </a:t>
            </a:r>
            <a:r>
              <a:rPr lang="en-US" dirty="0"/>
              <a:t>can also increase susceptibility to infections, cause fatigue, lack of energy, and impair attention. </a:t>
            </a:r>
            <a:r>
              <a:rPr lang="en-US" dirty="0" smtClean="0"/>
              <a:t>Persons </a:t>
            </a:r>
            <a:r>
              <a:rPr lang="en-US" dirty="0"/>
              <a:t>on calorie-restricted diets, people with unbalanced or inadequate nutrition, people with eating disorders, and people experiencing high levels of physical or mental stress are the groups most at risk for a lack of any of these micronutrients.1</a:t>
            </a:r>
            <a:endParaRPr lang="en-US" dirty="0" smtClean="0"/>
          </a:p>
          <a:p>
            <a:pPr>
              <a:lnSpc>
                <a:spcPct val="150000"/>
              </a:lnSpc>
            </a:pPr>
            <a:endParaRPr lang="en-US" dirty="0">
              <a:solidFill>
                <a:srgbClr val="FFFF00"/>
              </a:solidFill>
            </a:endParaRPr>
          </a:p>
        </p:txBody>
      </p:sp>
    </p:spTree>
    <p:extLst>
      <p:ext uri="{BB962C8B-B14F-4D97-AF65-F5344CB8AC3E}">
        <p14:creationId xmlns:p14="http://schemas.microsoft.com/office/powerpoint/2010/main" val="1898762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593" y="92110"/>
            <a:ext cx="9404723" cy="1002594"/>
          </a:xfrm>
        </p:spPr>
        <p:txBody>
          <a:bodyPr/>
          <a:lstStyle/>
          <a:p>
            <a:r>
              <a:rPr lang="en-US" sz="3600" b="1" dirty="0">
                <a:solidFill>
                  <a:srgbClr val="FFFF00"/>
                </a:solidFill>
              </a:rPr>
              <a:t>Answers of chapter </a:t>
            </a:r>
            <a:r>
              <a:rPr lang="en-US" sz="3600" b="1" dirty="0" smtClean="0">
                <a:solidFill>
                  <a:srgbClr val="FFFF00"/>
                </a:solidFill>
              </a:rPr>
              <a:t>8</a:t>
            </a:r>
            <a:endParaRPr lang="en-US" sz="3600" b="1" dirty="0">
              <a:solidFill>
                <a:srgbClr val="FFFF00"/>
              </a:solidFill>
            </a:endParaRPr>
          </a:p>
        </p:txBody>
      </p:sp>
      <p:sp>
        <p:nvSpPr>
          <p:cNvPr id="3" name="Content Placeholder 2"/>
          <p:cNvSpPr>
            <a:spLocks noGrp="1"/>
          </p:cNvSpPr>
          <p:nvPr>
            <p:ph idx="1"/>
          </p:nvPr>
        </p:nvSpPr>
        <p:spPr>
          <a:xfrm>
            <a:off x="169594" y="965916"/>
            <a:ext cx="9880260" cy="5705340"/>
          </a:xfrm>
        </p:spPr>
        <p:txBody>
          <a:bodyPr>
            <a:normAutofit lnSpcReduction="10000"/>
          </a:bodyPr>
          <a:lstStyle/>
          <a:p>
            <a:pPr>
              <a:lnSpc>
                <a:spcPct val="150000"/>
              </a:lnSpc>
            </a:pPr>
            <a:r>
              <a:rPr lang="en-US" dirty="0"/>
              <a:t>1. The B-vitamins include </a:t>
            </a:r>
            <a:endParaRPr lang="en-US" dirty="0" smtClean="0"/>
          </a:p>
          <a:p>
            <a:pPr>
              <a:lnSpc>
                <a:spcPct val="150000"/>
              </a:lnSpc>
            </a:pPr>
            <a:r>
              <a:rPr lang="en-US" dirty="0" smtClean="0"/>
              <a:t>(</a:t>
            </a:r>
            <a:r>
              <a:rPr lang="en-US" dirty="0">
                <a:solidFill>
                  <a:srgbClr val="FFFF00"/>
                </a:solidFill>
              </a:rPr>
              <a:t>d. thiamin, pantothenic acid, and biotin</a:t>
            </a:r>
            <a:r>
              <a:rPr lang="en-US" dirty="0" smtClean="0"/>
              <a:t>.)</a:t>
            </a:r>
          </a:p>
          <a:p>
            <a:pPr>
              <a:lnSpc>
                <a:spcPct val="150000"/>
              </a:lnSpc>
            </a:pPr>
            <a:r>
              <a:rPr lang="en-US" dirty="0"/>
              <a:t>2. Which of the following statements about choline is true</a:t>
            </a:r>
            <a:r>
              <a:rPr lang="en-US" dirty="0" smtClean="0"/>
              <a:t>?</a:t>
            </a:r>
          </a:p>
          <a:p>
            <a:pPr>
              <a:lnSpc>
                <a:spcPct val="150000"/>
              </a:lnSpc>
            </a:pPr>
            <a:r>
              <a:rPr lang="en-US" dirty="0">
                <a:solidFill>
                  <a:srgbClr val="FFFF00"/>
                </a:solidFill>
              </a:rPr>
              <a:t>b. Choline is a B-vitamin that assists in homocysteine </a:t>
            </a:r>
            <a:r>
              <a:rPr lang="en-US" dirty="0" smtClean="0">
                <a:solidFill>
                  <a:srgbClr val="FFFF00"/>
                </a:solidFill>
              </a:rPr>
              <a:t>metabolism</a:t>
            </a:r>
          </a:p>
          <a:p>
            <a:pPr>
              <a:lnSpc>
                <a:spcPct val="150000"/>
              </a:lnSpc>
            </a:pPr>
            <a:r>
              <a:rPr lang="en-US" dirty="0"/>
              <a:t>3. According to the World Health Organization (WHO), the greatest single cause of preventable brain damage and mental retardation in the world </a:t>
            </a:r>
            <a:r>
              <a:rPr lang="en-US" dirty="0" smtClean="0"/>
              <a:t>is</a:t>
            </a:r>
          </a:p>
          <a:p>
            <a:pPr>
              <a:lnSpc>
                <a:spcPct val="150000"/>
              </a:lnSpc>
            </a:pPr>
            <a:r>
              <a:rPr lang="en-US" dirty="0">
                <a:solidFill>
                  <a:srgbClr val="FFFF00"/>
                </a:solidFill>
              </a:rPr>
              <a:t>a. iodine deficiency</a:t>
            </a:r>
            <a:r>
              <a:rPr lang="en-US" dirty="0" smtClean="0">
                <a:solidFill>
                  <a:srgbClr val="FFFF00"/>
                </a:solidFill>
              </a:rPr>
              <a:t>.</a:t>
            </a:r>
          </a:p>
          <a:p>
            <a:pPr>
              <a:lnSpc>
                <a:spcPct val="150000"/>
              </a:lnSpc>
            </a:pPr>
            <a:r>
              <a:rPr lang="en-US" dirty="0"/>
              <a:t>4. Which of the following lunches provides the highest levels of thiamin, riboflavin, niacin, and vitamin B6 </a:t>
            </a:r>
            <a:r>
              <a:rPr lang="en-US" dirty="0" smtClean="0"/>
              <a:t>?</a:t>
            </a:r>
          </a:p>
          <a:p>
            <a:pPr>
              <a:lnSpc>
                <a:spcPct val="150000"/>
              </a:lnSpc>
            </a:pPr>
            <a:r>
              <a:rPr lang="en-US" dirty="0">
                <a:solidFill>
                  <a:srgbClr val="FFFF00"/>
                </a:solidFill>
              </a:rPr>
              <a:t>b. tuna sandwich on whole-wheat bread, green peas, banana, 1 cup of low-fat milk</a:t>
            </a:r>
            <a:endParaRPr lang="en-US" dirty="0" smtClean="0">
              <a:solidFill>
                <a:srgbClr val="FFFF00"/>
              </a:solidFill>
            </a:endParaRPr>
          </a:p>
          <a:p>
            <a:pPr>
              <a:lnSpc>
                <a:spcPct val="150000"/>
              </a:lnSpc>
            </a:pPr>
            <a:endParaRPr lang="en-US" dirty="0">
              <a:solidFill>
                <a:srgbClr val="FFFF00"/>
              </a:solidFill>
            </a:endParaRPr>
          </a:p>
        </p:txBody>
      </p:sp>
    </p:spTree>
    <p:extLst>
      <p:ext uri="{BB962C8B-B14F-4D97-AF65-F5344CB8AC3E}">
        <p14:creationId xmlns:p14="http://schemas.microsoft.com/office/powerpoint/2010/main" val="487959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049853" cy="6858000"/>
          </a:xfrm>
        </p:spPr>
        <p:txBody>
          <a:bodyPr/>
          <a:lstStyle/>
          <a:p>
            <a:pPr>
              <a:lnSpc>
                <a:spcPct val="150000"/>
              </a:lnSpc>
            </a:pPr>
            <a:r>
              <a:rPr lang="en-US" dirty="0"/>
              <a:t>5. Which of the following statements is true of riboflavin</a:t>
            </a:r>
            <a:r>
              <a:rPr lang="en-US" dirty="0" smtClean="0"/>
              <a:t>?</a:t>
            </a:r>
          </a:p>
          <a:p>
            <a:pPr>
              <a:lnSpc>
                <a:spcPct val="150000"/>
              </a:lnSpc>
            </a:pPr>
            <a:r>
              <a:rPr lang="en-US" dirty="0">
                <a:solidFill>
                  <a:srgbClr val="FFFF00"/>
                </a:solidFill>
              </a:rPr>
              <a:t>d. It is water soluble</a:t>
            </a:r>
            <a:r>
              <a:rPr lang="en-US" dirty="0" smtClean="0">
                <a:solidFill>
                  <a:srgbClr val="FFFF00"/>
                </a:solidFill>
              </a:rPr>
              <a:t>.</a:t>
            </a:r>
          </a:p>
          <a:p>
            <a:pPr>
              <a:lnSpc>
                <a:spcPct val="150000"/>
              </a:lnSpc>
            </a:pPr>
            <a:r>
              <a:rPr lang="en-US" dirty="0"/>
              <a:t>6. True or false? There is no DRI for sulfur</a:t>
            </a:r>
            <a:r>
              <a:rPr lang="en-US" dirty="0" smtClean="0"/>
              <a:t>. </a:t>
            </a:r>
            <a:r>
              <a:rPr lang="en-US" dirty="0" smtClean="0">
                <a:solidFill>
                  <a:srgbClr val="FFFF00"/>
                </a:solidFill>
              </a:rPr>
              <a:t>(T)</a:t>
            </a:r>
          </a:p>
          <a:p>
            <a:pPr>
              <a:lnSpc>
                <a:spcPct val="150000"/>
              </a:lnSpc>
            </a:pPr>
            <a:r>
              <a:rPr lang="en-US" dirty="0" smtClean="0"/>
              <a:t> </a:t>
            </a:r>
            <a:r>
              <a:rPr lang="en-US" dirty="0"/>
              <a:t>7. True or false? Biotin is a B-vitamin. </a:t>
            </a:r>
            <a:r>
              <a:rPr lang="en-US" dirty="0" smtClean="0">
                <a:solidFill>
                  <a:srgbClr val="FFFF00"/>
                </a:solidFill>
              </a:rPr>
              <a:t>(T)</a:t>
            </a:r>
          </a:p>
          <a:p>
            <a:pPr>
              <a:lnSpc>
                <a:spcPct val="150000"/>
              </a:lnSpc>
            </a:pPr>
            <a:r>
              <a:rPr lang="en-US" dirty="0" smtClean="0"/>
              <a:t>8</a:t>
            </a:r>
            <a:r>
              <a:rPr lang="en-US" dirty="0"/>
              <a:t>. True or false? Iodine is necessary for the synthesis of thyroid hormones</a:t>
            </a:r>
            <a:r>
              <a:rPr lang="en-US" dirty="0" smtClean="0"/>
              <a:t>. </a:t>
            </a:r>
            <a:r>
              <a:rPr lang="en-US" dirty="0" smtClean="0">
                <a:solidFill>
                  <a:srgbClr val="FFFF00"/>
                </a:solidFill>
              </a:rPr>
              <a:t>(T)</a:t>
            </a:r>
          </a:p>
          <a:p>
            <a:pPr>
              <a:lnSpc>
                <a:spcPct val="150000"/>
              </a:lnSpc>
            </a:pPr>
            <a:r>
              <a:rPr lang="en-US" dirty="0" smtClean="0"/>
              <a:t> </a:t>
            </a:r>
            <a:r>
              <a:rPr lang="en-US" dirty="0"/>
              <a:t>9. True or false? Wernicke–</a:t>
            </a:r>
            <a:r>
              <a:rPr lang="en-US" dirty="0" err="1"/>
              <a:t>Korsakoff</a:t>
            </a:r>
            <a:r>
              <a:rPr lang="en-US" dirty="0"/>
              <a:t> syndrome is a thiamin </a:t>
            </a:r>
            <a:r>
              <a:rPr lang="en-US" dirty="0" smtClean="0">
                <a:solidFill>
                  <a:srgbClr val="FFFF00"/>
                </a:solidFill>
              </a:rPr>
              <a:t>deficiency</a:t>
            </a:r>
            <a:r>
              <a:rPr lang="en-US" dirty="0" smtClean="0"/>
              <a:t> </a:t>
            </a:r>
            <a:r>
              <a:rPr lang="en-US" dirty="0"/>
              <a:t>related to chronic alcohol abuse</a:t>
            </a:r>
            <a:r>
              <a:rPr lang="en-US" dirty="0" smtClean="0"/>
              <a:t>.</a:t>
            </a:r>
            <a:r>
              <a:rPr lang="en-US" dirty="0" smtClean="0">
                <a:solidFill>
                  <a:srgbClr val="FFFF00"/>
                </a:solidFill>
              </a:rPr>
              <a:t> (T)</a:t>
            </a:r>
          </a:p>
          <a:p>
            <a:pPr>
              <a:lnSpc>
                <a:spcPct val="150000"/>
              </a:lnSpc>
            </a:pPr>
            <a:r>
              <a:rPr lang="en-US" dirty="0" smtClean="0"/>
              <a:t> </a:t>
            </a:r>
            <a:r>
              <a:rPr lang="en-US" dirty="0"/>
              <a:t>10. True or false? In the United States, milk is fortified with </a:t>
            </a:r>
            <a:r>
              <a:rPr lang="en-US" dirty="0" smtClean="0"/>
              <a:t>riboflavin </a:t>
            </a:r>
            <a:r>
              <a:rPr lang="en-US" dirty="0"/>
              <a:t>to prevent pellagra</a:t>
            </a:r>
            <a:r>
              <a:rPr lang="en-US" dirty="0" smtClean="0"/>
              <a:t>.</a:t>
            </a:r>
            <a:r>
              <a:rPr lang="en-US" dirty="0" smtClean="0">
                <a:solidFill>
                  <a:srgbClr val="FFFF00"/>
                </a:solidFill>
              </a:rPr>
              <a:t> (F)</a:t>
            </a:r>
          </a:p>
          <a:p>
            <a:pPr>
              <a:lnSpc>
                <a:spcPct val="150000"/>
              </a:lnSpc>
            </a:pPr>
            <a:r>
              <a:rPr lang="en-US" dirty="0"/>
              <a:t>11. Would you expect goiter to be more common in coastal </a:t>
            </a:r>
            <a:r>
              <a:rPr lang="en-US" dirty="0" err="1"/>
              <a:t>regions</a:t>
            </a:r>
            <a:r>
              <a:rPr lang="en-US" dirty="0"/>
              <a:t> or inland? Explain your answer.</a:t>
            </a:r>
            <a:endParaRPr lang="en-US" dirty="0">
              <a:solidFill>
                <a:srgbClr val="FFFF00"/>
              </a:solidFill>
            </a:endParaRPr>
          </a:p>
        </p:txBody>
      </p:sp>
    </p:spTree>
    <p:extLst>
      <p:ext uri="{BB962C8B-B14F-4D97-AF65-F5344CB8AC3E}">
        <p14:creationId xmlns:p14="http://schemas.microsoft.com/office/powerpoint/2010/main" val="1220586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032" y="321972"/>
            <a:ext cx="9946822" cy="6375041"/>
          </a:xfrm>
        </p:spPr>
        <p:txBody>
          <a:bodyPr/>
          <a:lstStyle/>
          <a:p>
            <a:pPr>
              <a:lnSpc>
                <a:spcPct val="150000"/>
              </a:lnSpc>
            </a:pPr>
            <a:r>
              <a:rPr lang="en-US" dirty="0"/>
              <a:t>Inland </a:t>
            </a:r>
            <a:r>
              <a:rPr lang="en-US" dirty="0" err="1"/>
              <a:t>areasBecause</a:t>
            </a:r>
            <a:r>
              <a:rPr lang="en-US" dirty="0"/>
              <a:t> they consume less </a:t>
            </a:r>
            <a:r>
              <a:rPr lang="en-US" dirty="0" err="1"/>
              <a:t>seafoods</a:t>
            </a:r>
            <a:r>
              <a:rPr lang="en-US" dirty="0"/>
              <a:t> rich in iodine</a:t>
            </a:r>
            <a:r>
              <a:rPr lang="en-US" dirty="0" smtClean="0"/>
              <a:t>.</a:t>
            </a:r>
          </a:p>
          <a:p>
            <a:pPr>
              <a:lnSpc>
                <a:spcPct val="150000"/>
              </a:lnSpc>
            </a:pPr>
            <a:r>
              <a:rPr lang="en-US" dirty="0"/>
              <a:t>12. Explain the statement that, without vitamin B6 , all amino acids become essential</a:t>
            </a:r>
            <a:r>
              <a:rPr lang="en-US" dirty="0" smtClean="0"/>
              <a:t>.</a:t>
            </a:r>
          </a:p>
          <a:p>
            <a:pPr>
              <a:lnSpc>
                <a:spcPct val="150000"/>
              </a:lnSpc>
            </a:pPr>
            <a:r>
              <a:rPr lang="en-US" dirty="0">
                <a:solidFill>
                  <a:srgbClr val="FFFF00"/>
                </a:solidFill>
              </a:rPr>
              <a:t>Vitamin B6 is important in the transamination of essential amino acids to nonessential amino </a:t>
            </a:r>
            <a:r>
              <a:rPr lang="en-US" dirty="0" smtClean="0">
                <a:solidFill>
                  <a:srgbClr val="FFFF00"/>
                </a:solidFill>
              </a:rPr>
              <a:t>acids.</a:t>
            </a:r>
          </a:p>
          <a:p>
            <a:pPr>
              <a:lnSpc>
                <a:spcPct val="150000"/>
              </a:lnSpc>
            </a:pPr>
            <a:r>
              <a:rPr lang="en-US" dirty="0"/>
              <a:t>13. Aaron eats only whole, unprocessed foods and beverages. He asserts that “we would all be better off if we ate foods fresh off the farm” instead of allowing our food industry to “spray” foods with factory-produced vitamins and minerals. Do you agree with Aaron’s position? Why or why not</a:t>
            </a:r>
            <a:r>
              <a:rPr lang="en-US" dirty="0" smtClean="0"/>
              <a:t>?</a:t>
            </a:r>
          </a:p>
          <a:p>
            <a:pPr>
              <a:lnSpc>
                <a:spcPct val="150000"/>
              </a:lnSpc>
            </a:pPr>
            <a:endParaRPr lang="en-US" dirty="0"/>
          </a:p>
        </p:txBody>
      </p:sp>
    </p:spTree>
    <p:extLst>
      <p:ext uri="{BB962C8B-B14F-4D97-AF65-F5344CB8AC3E}">
        <p14:creationId xmlns:p14="http://schemas.microsoft.com/office/powerpoint/2010/main" val="758180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19075" y="128588"/>
            <a:ext cx="9831388" cy="6491287"/>
          </a:xfrm>
        </p:spPr>
        <p:txBody>
          <a:bodyPr/>
          <a:lstStyle/>
          <a:p>
            <a:r>
              <a:rPr lang="en-US" b="1" dirty="0" smtClean="0"/>
              <a:t>14. Your </a:t>
            </a:r>
            <a:r>
              <a:rPr lang="en-US" b="1" dirty="0"/>
              <a:t>great-aunt is on renal dialysis. Explain the implications, if any, for her B-vitamin status.</a:t>
            </a:r>
          </a:p>
          <a:p>
            <a:pPr>
              <a:lnSpc>
                <a:spcPct val="150000"/>
              </a:lnSpc>
            </a:pPr>
            <a:r>
              <a:rPr lang="en-US" dirty="0"/>
              <a:t>Dialysis can remove water-soluble vitamins from the blood, which need to be replaced with either foods high in these nutrients or </a:t>
            </a:r>
            <a:r>
              <a:rPr lang="en-US" dirty="0" smtClean="0"/>
              <a:t>supplements.</a:t>
            </a:r>
          </a:p>
          <a:p>
            <a:pPr>
              <a:lnSpc>
                <a:spcPct val="150000"/>
              </a:lnSpc>
            </a:pPr>
            <a:r>
              <a:rPr lang="en-US" dirty="0"/>
              <a:t>15. Sally is 35 years old and has always been energetic; however, lately she has been feeling exhausted. She can hardly get out of bed in the morning even after 8 hours of sleep. She has </a:t>
            </a:r>
            <a:r>
              <a:rPr lang="en-US" dirty="0" smtClean="0"/>
              <a:t>attributed </a:t>
            </a:r>
            <a:r>
              <a:rPr lang="en-US" dirty="0"/>
              <a:t>this fatigue to the fact that she has been dieting for weight loss for the last 6 months and is using a low-sodium, low-calorie vegan diet (1,000 kcal/day) that she also hopes will help reduce her blood pressure. She is eating lots of fruits and vegetables, but little else. Although she knows it is important to exercise for weight loss, she is too tired. What do you think might be contributing to Sally’s fatigue? Of the micronutrients discussed in this chapter, which ones might be low in her diet? How might they contribute to fatigue?</a:t>
            </a:r>
            <a:endParaRPr lang="en-US" dirty="0" smtClean="0"/>
          </a:p>
          <a:p>
            <a:endParaRPr lang="en-US" dirty="0"/>
          </a:p>
          <a:p>
            <a:endParaRPr lang="en-US" dirty="0"/>
          </a:p>
        </p:txBody>
      </p:sp>
    </p:spTree>
    <p:extLst>
      <p:ext uri="{BB962C8B-B14F-4D97-AF65-F5344CB8AC3E}">
        <p14:creationId xmlns:p14="http://schemas.microsoft.com/office/powerpoint/2010/main" val="446735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790" y="128790"/>
            <a:ext cx="10161430" cy="6387920"/>
          </a:xfrm>
        </p:spPr>
        <p:txBody>
          <a:bodyPr/>
          <a:lstStyle/>
          <a:p>
            <a:pPr marL="0" indent="0">
              <a:lnSpc>
                <a:spcPct val="150000"/>
              </a:lnSpc>
              <a:buNone/>
            </a:pPr>
            <a:r>
              <a:rPr lang="en-US" dirty="0"/>
              <a:t>Iodine </a:t>
            </a:r>
            <a:r>
              <a:rPr lang="en-US" dirty="0" smtClean="0"/>
              <a:t>deficiency, </a:t>
            </a:r>
            <a:r>
              <a:rPr lang="en-US" dirty="0"/>
              <a:t>can </a:t>
            </a:r>
            <a:r>
              <a:rPr lang="en-US" dirty="0" smtClean="0"/>
              <a:t>cause fatigue and also can </a:t>
            </a:r>
            <a:r>
              <a:rPr lang="en-US" dirty="0"/>
              <a:t>lead to hypothyroidism (low thyroid hormone levels in the blood), which is characterized by low body temperature, difficulty to tolerate cold temperatures, weight gain, </a:t>
            </a:r>
            <a:r>
              <a:rPr lang="en-US" dirty="0" smtClean="0"/>
              <a:t>and </a:t>
            </a:r>
            <a:r>
              <a:rPr lang="en-US" dirty="0"/>
              <a:t>sluggishness</a:t>
            </a:r>
            <a:r>
              <a:rPr lang="en-US" dirty="0" smtClean="0"/>
              <a:t>. </a:t>
            </a:r>
            <a:r>
              <a:rPr lang="en-US" smtClean="0"/>
              <a:t>(2)</a:t>
            </a:r>
            <a:endParaRPr lang="en-US" dirty="0"/>
          </a:p>
        </p:txBody>
      </p:sp>
    </p:spTree>
    <p:extLst>
      <p:ext uri="{BB962C8B-B14F-4D97-AF65-F5344CB8AC3E}">
        <p14:creationId xmlns:p14="http://schemas.microsoft.com/office/powerpoint/2010/main" val="1682534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14" y="169383"/>
            <a:ext cx="9404723" cy="1400530"/>
          </a:xfrm>
        </p:spPr>
        <p:txBody>
          <a:bodyPr/>
          <a:lstStyle/>
          <a:p>
            <a:r>
              <a:rPr lang="en-US" dirty="0" smtClean="0"/>
              <a:t>conclusion</a:t>
            </a:r>
            <a:endParaRPr lang="en-US" dirty="0"/>
          </a:p>
        </p:txBody>
      </p:sp>
      <p:sp>
        <p:nvSpPr>
          <p:cNvPr id="3" name="Content Placeholder 2"/>
          <p:cNvSpPr>
            <a:spLocks noGrp="1"/>
          </p:cNvSpPr>
          <p:nvPr>
            <p:ph idx="1"/>
          </p:nvPr>
        </p:nvSpPr>
        <p:spPr>
          <a:xfrm>
            <a:off x="156714" y="1262130"/>
            <a:ext cx="11936548" cy="5595870"/>
          </a:xfrm>
        </p:spPr>
        <p:txBody>
          <a:bodyPr/>
          <a:lstStyle/>
          <a:p>
            <a:pPr>
              <a:lnSpc>
                <a:spcPct val="150000"/>
              </a:lnSpc>
            </a:pPr>
            <a:r>
              <a:rPr lang="en-US" dirty="0">
                <a:solidFill>
                  <a:srgbClr val="FFFF00"/>
                </a:solidFill>
              </a:rPr>
              <a:t>The conversion of the chemical energy of fuel molecules into useable energy is highly regulated, and various variables influence how different cells use glucose, fatty acids, and amino acids. For example, not all cells contain the enzyme machinery and cellular compartments required to </a:t>
            </a:r>
            <a:r>
              <a:rPr lang="en-US" dirty="0" err="1">
                <a:solidFill>
                  <a:srgbClr val="FFFF00"/>
                </a:solidFill>
              </a:rPr>
              <a:t>utilise</a:t>
            </a:r>
            <a:r>
              <a:rPr lang="en-US" dirty="0">
                <a:solidFill>
                  <a:srgbClr val="FFFF00"/>
                </a:solidFill>
              </a:rPr>
              <a:t> all three fuel molecules. </a:t>
            </a:r>
            <a:endParaRPr lang="en-US" dirty="0" smtClean="0">
              <a:solidFill>
                <a:srgbClr val="FFFF00"/>
              </a:solidFill>
            </a:endParaRPr>
          </a:p>
          <a:p>
            <a:pPr>
              <a:lnSpc>
                <a:spcPct val="150000"/>
              </a:lnSpc>
            </a:pPr>
            <a:r>
              <a:rPr lang="en-US" dirty="0" smtClean="0">
                <a:solidFill>
                  <a:srgbClr val="FFFF00"/>
                </a:solidFill>
              </a:rPr>
              <a:t>Red </a:t>
            </a:r>
            <a:r>
              <a:rPr lang="en-US" dirty="0">
                <a:solidFill>
                  <a:srgbClr val="FFFF00"/>
                </a:solidFill>
              </a:rPr>
              <a:t>blood cells lack mitochondria and hence cannot oxidize fatty acids or amino acids, relying instead on glucose for ATP generation. Furthermore, even in cells that can </a:t>
            </a:r>
            <a:r>
              <a:rPr lang="en-US" dirty="0" err="1">
                <a:solidFill>
                  <a:srgbClr val="FFFF00"/>
                </a:solidFill>
              </a:rPr>
              <a:t>utilise</a:t>
            </a:r>
            <a:r>
              <a:rPr lang="en-US" dirty="0">
                <a:solidFill>
                  <a:srgbClr val="FFFF00"/>
                </a:solidFill>
              </a:rPr>
              <a:t> all nutrients, the kind of food substrate that is oxidized changes depending on the cell's physiological state, such as fed or fasting. Different cues, such as hormones, influence how cells adapt to different situations</a:t>
            </a:r>
            <a:r>
              <a:rPr lang="en-US" dirty="0" smtClean="0">
                <a:solidFill>
                  <a:srgbClr val="FFFF00"/>
                </a:solidFill>
              </a:rPr>
              <a:t>.(3)</a:t>
            </a:r>
            <a:endParaRPr lang="en-US" dirty="0">
              <a:solidFill>
                <a:srgbClr val="FFFF00"/>
              </a:solidFill>
            </a:endParaRPr>
          </a:p>
        </p:txBody>
      </p:sp>
    </p:spTree>
    <p:extLst>
      <p:ext uri="{BB962C8B-B14F-4D97-AF65-F5344CB8AC3E}">
        <p14:creationId xmlns:p14="http://schemas.microsoft.com/office/powerpoint/2010/main" val="3800783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790" y="141668"/>
            <a:ext cx="9921064" cy="6542467"/>
          </a:xfrm>
        </p:spPr>
        <p:txBody>
          <a:bodyPr/>
          <a:lstStyle/>
          <a:p>
            <a:pPr>
              <a:lnSpc>
                <a:spcPct val="150000"/>
              </a:lnSpc>
            </a:pPr>
            <a:r>
              <a:rPr lang="en-US" dirty="0"/>
              <a:t>Inadequate B-vitamin levels can impair an individual's capacity to engage in physical exercise. A diet heavy in processed foods usually delivers insufficient quantities of B-vitamins</a:t>
            </a:r>
            <a:r>
              <a:rPr lang="en-US" dirty="0" smtClean="0"/>
              <a:t>.</a:t>
            </a:r>
          </a:p>
          <a:p>
            <a:pPr>
              <a:lnSpc>
                <a:spcPct val="150000"/>
              </a:lnSpc>
            </a:pPr>
            <a:r>
              <a:rPr lang="en-US" dirty="0" err="1"/>
              <a:t>Megadoses</a:t>
            </a:r>
            <a:r>
              <a:rPr lang="en-US" dirty="0"/>
              <a:t> of various B-vitamin supplements can cause toxicity</a:t>
            </a:r>
            <a:r>
              <a:rPr lang="en-US" dirty="0" smtClean="0"/>
              <a:t>.</a:t>
            </a:r>
            <a:r>
              <a:rPr lang="en-US" dirty="0" smtClean="0">
                <a:solidFill>
                  <a:srgbClr val="FFFF00"/>
                </a:solidFill>
              </a:rPr>
              <a:t>(2</a:t>
            </a:r>
            <a:r>
              <a:rPr lang="en-US" dirty="0" smtClean="0">
                <a:solidFill>
                  <a:srgbClr val="FFFF00"/>
                </a:solidFill>
              </a:rPr>
              <a:t>)</a:t>
            </a:r>
          </a:p>
          <a:p>
            <a:pPr>
              <a:lnSpc>
                <a:spcPct val="150000"/>
              </a:lnSpc>
            </a:pPr>
            <a:endParaRPr lang="en-US" dirty="0" smtClean="0">
              <a:solidFill>
                <a:srgbClr val="FFFF00"/>
              </a:solidFill>
            </a:endParaRPr>
          </a:p>
          <a:p>
            <a:pPr>
              <a:lnSpc>
                <a:spcPct val="150000"/>
              </a:lnSpc>
            </a:pPr>
            <a:endParaRPr lang="en-US" dirty="0">
              <a:solidFill>
                <a:srgbClr val="FFFF00"/>
              </a:solidFill>
            </a:endParaRPr>
          </a:p>
        </p:txBody>
      </p:sp>
    </p:spTree>
    <p:extLst>
      <p:ext uri="{BB962C8B-B14F-4D97-AF65-F5344CB8AC3E}">
        <p14:creationId xmlns:p14="http://schemas.microsoft.com/office/powerpoint/2010/main" val="2736427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834" y="169383"/>
            <a:ext cx="9404723" cy="1400530"/>
          </a:xfrm>
        </p:spPr>
        <p:txBody>
          <a:bodyPr/>
          <a:lstStyle/>
          <a:p>
            <a:r>
              <a:rPr lang="en-US" dirty="0" smtClean="0"/>
              <a:t>bibliography</a:t>
            </a:r>
            <a:endParaRPr lang="en-US" dirty="0"/>
          </a:p>
        </p:txBody>
      </p:sp>
      <p:sp>
        <p:nvSpPr>
          <p:cNvPr id="3" name="Content Placeholder 2"/>
          <p:cNvSpPr>
            <a:spLocks noGrp="1"/>
          </p:cNvSpPr>
          <p:nvPr>
            <p:ph idx="1"/>
          </p:nvPr>
        </p:nvSpPr>
        <p:spPr>
          <a:xfrm>
            <a:off x="0" y="1112760"/>
            <a:ext cx="12192000" cy="5745240"/>
          </a:xfrm>
        </p:spPr>
        <p:txBody>
          <a:bodyPr/>
          <a:lstStyle/>
          <a:p>
            <a:pPr>
              <a:lnSpc>
                <a:spcPct val="150000"/>
              </a:lnSpc>
            </a:pPr>
            <a:r>
              <a:rPr lang="en-US" dirty="0" smtClean="0"/>
              <a:t> (1) J.A</a:t>
            </a:r>
            <a:r>
              <a:rPr lang="en-US" dirty="0"/>
              <a:t>. </a:t>
            </a:r>
            <a:r>
              <a:rPr lang="en-US" dirty="0" err="1"/>
              <a:t>Coss</a:t>
            </a:r>
            <a:r>
              <a:rPr lang="en-US" dirty="0"/>
              <a:t>-Bu, N.M. Mehta, in </a:t>
            </a:r>
            <a:r>
              <a:rPr lang="en-US" dirty="0">
                <a:hlinkClick r:id="rId2"/>
              </a:rPr>
              <a:t>Encyclopedia of Food and Health</a:t>
            </a:r>
            <a:r>
              <a:rPr lang="en-US" dirty="0"/>
              <a:t>, 2016</a:t>
            </a:r>
            <a:endParaRPr lang="en-US" dirty="0" smtClean="0">
              <a:solidFill>
                <a:schemeClr val="tx2">
                  <a:lumMod val="10000"/>
                  <a:lumOff val="90000"/>
                </a:schemeClr>
              </a:solidFill>
            </a:endParaRPr>
          </a:p>
          <a:p>
            <a:pPr>
              <a:lnSpc>
                <a:spcPct val="150000"/>
              </a:lnSpc>
            </a:pPr>
            <a:r>
              <a:rPr lang="en-US" dirty="0" smtClean="0">
                <a:solidFill>
                  <a:schemeClr val="tx2">
                    <a:lumMod val="10000"/>
                    <a:lumOff val="90000"/>
                  </a:schemeClr>
                </a:solidFill>
              </a:rPr>
              <a:t>[</a:t>
            </a:r>
            <a:r>
              <a:rPr lang="en-US" dirty="0">
                <a:solidFill>
                  <a:schemeClr val="tx2">
                    <a:lumMod val="10000"/>
                    <a:lumOff val="90000"/>
                  </a:schemeClr>
                </a:solidFill>
              </a:rPr>
              <a:t>2</a:t>
            </a:r>
            <a:r>
              <a:rPr lang="en-US" dirty="0" smtClean="0">
                <a:solidFill>
                  <a:schemeClr val="tx2">
                    <a:lumMod val="10000"/>
                    <a:lumOff val="90000"/>
                  </a:schemeClr>
                </a:solidFill>
              </a:rPr>
              <a:t>]</a:t>
            </a:r>
            <a:r>
              <a:rPr lang="en-US" dirty="0">
                <a:solidFill>
                  <a:schemeClr val="tx2">
                    <a:lumMod val="10000"/>
                    <a:lumOff val="90000"/>
                  </a:schemeClr>
                </a:solidFill>
              </a:rPr>
              <a:t>	J. Thompson, M. </a:t>
            </a:r>
            <a:r>
              <a:rPr lang="en-US" dirty="0" err="1">
                <a:solidFill>
                  <a:schemeClr val="tx2">
                    <a:lumMod val="10000"/>
                    <a:lumOff val="90000"/>
                  </a:schemeClr>
                </a:solidFill>
              </a:rPr>
              <a:t>Manore</a:t>
            </a:r>
            <a:r>
              <a:rPr lang="en-US" dirty="0">
                <a:solidFill>
                  <a:schemeClr val="tx2">
                    <a:lumMod val="10000"/>
                    <a:lumOff val="90000"/>
                  </a:schemeClr>
                </a:solidFill>
              </a:rPr>
              <a:t>, L. A. Vaughan. The science of nutrition/Janice L. Thompson, Melinda M. </a:t>
            </a:r>
            <a:r>
              <a:rPr lang="en-US" dirty="0" err="1">
                <a:solidFill>
                  <a:schemeClr val="tx2">
                    <a:lumMod val="10000"/>
                    <a:lumOff val="90000"/>
                  </a:schemeClr>
                </a:solidFill>
              </a:rPr>
              <a:t>Manore</a:t>
            </a:r>
            <a:r>
              <a:rPr lang="en-US" dirty="0">
                <a:solidFill>
                  <a:schemeClr val="tx2">
                    <a:lumMod val="10000"/>
                    <a:lumOff val="90000"/>
                  </a:schemeClr>
                </a:solidFill>
              </a:rPr>
              <a:t>, Linda A. Vaughan.  2011</a:t>
            </a:r>
            <a:r>
              <a:rPr lang="en-US" dirty="0" smtClean="0">
                <a:solidFill>
                  <a:schemeClr val="tx2">
                    <a:lumMod val="10000"/>
                    <a:lumOff val="90000"/>
                  </a:schemeClr>
                </a:solidFill>
              </a:rPr>
              <a:t>.</a:t>
            </a:r>
          </a:p>
          <a:p>
            <a:pPr>
              <a:lnSpc>
                <a:spcPct val="150000"/>
              </a:lnSpc>
            </a:pPr>
            <a:r>
              <a:rPr lang="en-US" dirty="0" smtClean="0"/>
              <a:t>(3) S</a:t>
            </a:r>
            <a:r>
              <a:rPr lang="en-US" dirty="0"/>
              <a:t>. Rubinstein-</a:t>
            </a:r>
            <a:r>
              <a:rPr lang="en-US" dirty="0" err="1"/>
              <a:t>Litwak</a:t>
            </a:r>
            <a:r>
              <a:rPr lang="en-US" dirty="0"/>
              <a:t>, in </a:t>
            </a:r>
            <a:r>
              <a:rPr lang="en-US" dirty="0">
                <a:hlinkClick r:id="rId3"/>
              </a:rPr>
              <a:t>Encyclopedia of Food Sciences and Nutrition (Second Edition)</a:t>
            </a:r>
            <a:r>
              <a:rPr lang="en-US" dirty="0"/>
              <a:t>, 2003</a:t>
            </a:r>
            <a:endParaRPr lang="en-US" dirty="0" smtClean="0">
              <a:solidFill>
                <a:schemeClr val="tx2">
                  <a:lumMod val="10000"/>
                  <a:lumOff val="90000"/>
                </a:schemeClr>
              </a:solidFill>
            </a:endParaRPr>
          </a:p>
          <a:p>
            <a:pPr>
              <a:lnSpc>
                <a:spcPct val="150000"/>
              </a:lnSpc>
            </a:pPr>
            <a:endParaRPr lang="en-US" dirty="0">
              <a:solidFill>
                <a:schemeClr val="tx2">
                  <a:lumMod val="10000"/>
                  <a:lumOff val="90000"/>
                </a:schemeClr>
              </a:solidFill>
            </a:endParaRPr>
          </a:p>
          <a:p>
            <a:pPr>
              <a:lnSpc>
                <a:spcPct val="150000"/>
              </a:lnSpc>
            </a:pPr>
            <a:endParaRPr lang="en-US" dirty="0">
              <a:solidFill>
                <a:srgbClr val="FFFF00"/>
              </a:solidFill>
            </a:endParaRPr>
          </a:p>
        </p:txBody>
      </p:sp>
    </p:spTree>
    <p:extLst>
      <p:ext uri="{BB962C8B-B14F-4D97-AF65-F5344CB8AC3E}">
        <p14:creationId xmlns:p14="http://schemas.microsoft.com/office/powerpoint/2010/main" val="1050985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077" y="233777"/>
            <a:ext cx="9404723" cy="1400530"/>
          </a:xfrm>
        </p:spPr>
        <p:txBody>
          <a:bodyPr/>
          <a:lstStyle/>
          <a:p>
            <a:r>
              <a:rPr lang="en-US" dirty="0" smtClean="0"/>
              <a:t>Introduction </a:t>
            </a:r>
            <a:endParaRPr lang="en-US" dirty="0"/>
          </a:p>
        </p:txBody>
      </p:sp>
      <p:sp>
        <p:nvSpPr>
          <p:cNvPr id="3" name="Content Placeholder 2"/>
          <p:cNvSpPr>
            <a:spLocks noGrp="1"/>
          </p:cNvSpPr>
          <p:nvPr>
            <p:ph idx="1"/>
          </p:nvPr>
        </p:nvSpPr>
        <p:spPr>
          <a:xfrm>
            <a:off x="118078" y="1262130"/>
            <a:ext cx="11949426" cy="5473521"/>
          </a:xfrm>
        </p:spPr>
        <p:txBody>
          <a:bodyPr/>
          <a:lstStyle/>
          <a:p>
            <a:pPr>
              <a:lnSpc>
                <a:spcPct val="150000"/>
              </a:lnSpc>
            </a:pPr>
            <a:r>
              <a:rPr lang="en-US" dirty="0"/>
              <a:t>Energy metabolism is the most significant bodily process and influences energy expenditure. It is critical to human basal metabolism, growth, and physical activity. Energy obtained from nutrition is required for living and drives important cellular activities in humans. </a:t>
            </a:r>
            <a:endParaRPr lang="en-US" dirty="0" smtClean="0"/>
          </a:p>
          <a:p>
            <a:pPr>
              <a:lnSpc>
                <a:spcPct val="150000"/>
              </a:lnSpc>
            </a:pPr>
            <a:r>
              <a:rPr lang="en-US" dirty="0" smtClean="0"/>
              <a:t>Chemical </a:t>
            </a:r>
            <a:r>
              <a:rPr lang="en-US" dirty="0"/>
              <a:t>energy held in macronutrients (carbohydrate, fat, and protein) is converted into various forms of energy such as heat and adenosine triphosphate via complicated metabolic processes. At the cellular level, metabolism is regulated by a sophisticated </a:t>
            </a:r>
            <a:r>
              <a:rPr lang="en-US" dirty="0" smtClean="0"/>
              <a:t>neuro hormonal </a:t>
            </a:r>
            <a:r>
              <a:rPr lang="en-US" dirty="0"/>
              <a:t>system that responds to a range of stimuli and affects substrate use in individual cells. The overarching goal of this regulatory mechanism is to maintain energy balance, therefore it is critical to comprehend the routes that transform food into useable energy</a:t>
            </a:r>
            <a:r>
              <a:rPr lang="en-US" dirty="0" smtClean="0"/>
              <a:t>. </a:t>
            </a:r>
            <a:r>
              <a:rPr lang="en-US" dirty="0" smtClean="0">
                <a:solidFill>
                  <a:srgbClr val="FFFF00"/>
                </a:solidFill>
              </a:rPr>
              <a:t>(1)</a:t>
            </a:r>
            <a:endParaRPr lang="en-US" dirty="0">
              <a:solidFill>
                <a:srgbClr val="FFFF00"/>
              </a:solidFill>
            </a:endParaRPr>
          </a:p>
        </p:txBody>
      </p:sp>
    </p:spTree>
    <p:extLst>
      <p:ext uri="{BB962C8B-B14F-4D97-AF65-F5344CB8AC3E}">
        <p14:creationId xmlns:p14="http://schemas.microsoft.com/office/powerpoint/2010/main" val="827703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032" y="115910"/>
            <a:ext cx="9946822" cy="6593983"/>
          </a:xfrm>
        </p:spPr>
        <p:txBody>
          <a:bodyPr/>
          <a:lstStyle/>
          <a:p>
            <a:pPr>
              <a:lnSpc>
                <a:spcPct val="150000"/>
              </a:lnSpc>
            </a:pPr>
            <a:r>
              <a:rPr lang="en-US" dirty="0"/>
              <a:t>Thiamin, riboflavin, niacin, pantothenic acid, and biotin are mostly coenzymes. In this capacity, they activate enzymes and aid in the energy metabolism of carbohydrates, lipids, amino acids, and alcohol; fatty acid and cholesterol production; and gluconeogenesis</a:t>
            </a:r>
            <a:r>
              <a:rPr lang="en-US" dirty="0" smtClean="0"/>
              <a:t>.</a:t>
            </a:r>
            <a:r>
              <a:rPr lang="en-US" dirty="0" smtClean="0">
                <a:solidFill>
                  <a:srgbClr val="FFFF00"/>
                </a:solidFill>
              </a:rPr>
              <a:t>(2)</a:t>
            </a:r>
          </a:p>
          <a:p>
            <a:pPr>
              <a:lnSpc>
                <a:spcPct val="150000"/>
              </a:lnSpc>
            </a:pPr>
            <a:r>
              <a:rPr lang="en-US" dirty="0"/>
              <a:t>Whole grains, fortified breads, ready-to-eat cereals, meats, dairy products, and various fruits and vegetables are all good sources of B vitamins</a:t>
            </a:r>
            <a:r>
              <a:rPr lang="en-US" dirty="0" smtClean="0"/>
              <a:t>.</a:t>
            </a:r>
            <a:r>
              <a:rPr lang="en-US" dirty="0" smtClean="0">
                <a:solidFill>
                  <a:srgbClr val="FFFF00"/>
                </a:solidFill>
              </a:rPr>
              <a:t>(2</a:t>
            </a:r>
            <a:r>
              <a:rPr lang="en-US" dirty="0" smtClean="0">
                <a:solidFill>
                  <a:srgbClr val="FFFF00"/>
                </a:solidFill>
              </a:rPr>
              <a:t>)</a:t>
            </a:r>
          </a:p>
          <a:p>
            <a:pPr>
              <a:lnSpc>
                <a:spcPct val="150000"/>
              </a:lnSpc>
            </a:pPr>
            <a:r>
              <a:rPr lang="en-US" dirty="0" smtClean="0">
                <a:solidFill>
                  <a:srgbClr val="FFFF00"/>
                </a:solidFill>
              </a:rPr>
              <a:t>B </a:t>
            </a:r>
            <a:r>
              <a:rPr lang="en-US" dirty="0">
                <a:solidFill>
                  <a:srgbClr val="FFFF00"/>
                </a:solidFill>
              </a:rPr>
              <a:t>vitamins play so many key functions in energy metabolism, marketing claims that B vitamins improve energy and performance are prevalent.</a:t>
            </a:r>
            <a:endParaRPr lang="en-US" dirty="0">
              <a:solidFill>
                <a:srgbClr val="FFFF00"/>
              </a:solidFill>
            </a:endParaRPr>
          </a:p>
        </p:txBody>
      </p:sp>
    </p:spTree>
    <p:extLst>
      <p:ext uri="{BB962C8B-B14F-4D97-AF65-F5344CB8AC3E}">
        <p14:creationId xmlns:p14="http://schemas.microsoft.com/office/powerpoint/2010/main" val="1474042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404723" cy="875763"/>
          </a:xfrm>
        </p:spPr>
        <p:txBody>
          <a:bodyPr/>
          <a:lstStyle/>
          <a:p>
            <a:r>
              <a:rPr lang="en-US" sz="3200" b="1" dirty="0">
                <a:solidFill>
                  <a:srgbClr val="FFFF00"/>
                </a:solidFill>
                <a:latin typeface="Times New Roman" pitchFamily="18" charset="0"/>
                <a:cs typeface="Times New Roman" pitchFamily="18" charset="0"/>
              </a:rPr>
              <a:t>Summary of </a:t>
            </a:r>
            <a:r>
              <a:rPr lang="en-US" sz="3200" b="1" dirty="0" smtClean="0">
                <a:solidFill>
                  <a:srgbClr val="FFFF00"/>
                </a:solidFill>
                <a:latin typeface="Times New Roman" pitchFamily="18" charset="0"/>
                <a:cs typeface="Times New Roman" pitchFamily="18" charset="0"/>
              </a:rPr>
              <a:t>energy metabolism </a:t>
            </a: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128790" y="656823"/>
            <a:ext cx="11951593" cy="6078827"/>
          </a:xfrm>
        </p:spPr>
        <p:txBody>
          <a:bodyPr/>
          <a:lstStyle/>
          <a:p>
            <a:pPr>
              <a:lnSpc>
                <a:spcPct val="150000"/>
              </a:lnSpc>
            </a:pPr>
            <a:r>
              <a:rPr lang="en-US" dirty="0"/>
              <a:t>Once in the body, the macromolecules present in meals undergo a series of degenerative processes that provide the substrates required to encourage the continuance of an energy metabolism process. The end outcome of this incredibly precise chain of chemical and biological processes is the translation of free energy into energy that the human body can completely utilize. </a:t>
            </a:r>
            <a:endParaRPr lang="en-US" dirty="0" smtClean="0"/>
          </a:p>
          <a:p>
            <a:pPr>
              <a:lnSpc>
                <a:spcPct val="150000"/>
              </a:lnSpc>
            </a:pPr>
            <a:r>
              <a:rPr lang="en-US" dirty="0" smtClean="0"/>
              <a:t>Carbohydrates </a:t>
            </a:r>
            <a:r>
              <a:rPr lang="en-US" dirty="0"/>
              <a:t>are broken down into simple sugars, fats into fatty acids, and proteins into amino acids. The full oxidation of these molecules eventually creates acetyl CoA, which serves as a connection to the TCA cycle</a:t>
            </a:r>
            <a:r>
              <a:rPr lang="en-US" dirty="0" smtClean="0"/>
              <a:t>. Acetyl </a:t>
            </a:r>
            <a:r>
              <a:rPr lang="en-US" dirty="0"/>
              <a:t>CoA is completely oxidized to CO2 and H2O in the TCA cycle. Hydrogen atoms and their electrons are released during the cycle. After </a:t>
            </a:r>
            <a:r>
              <a:rPr lang="en-US" dirty="0" smtClean="0"/>
              <a:t>that, The </a:t>
            </a:r>
            <a:r>
              <a:rPr lang="en-US" dirty="0"/>
              <a:t>hydrogen atoms are then bound to other compounds, resulting in the production of three molecules of NADH, </a:t>
            </a:r>
            <a:r>
              <a:rPr lang="en-US" dirty="0" smtClean="0"/>
              <a:t>on</a:t>
            </a:r>
            <a:endParaRPr lang="en-US" dirty="0"/>
          </a:p>
        </p:txBody>
      </p:sp>
    </p:spTree>
    <p:extLst>
      <p:ext uri="{BB962C8B-B14F-4D97-AF65-F5344CB8AC3E}">
        <p14:creationId xmlns:p14="http://schemas.microsoft.com/office/powerpoint/2010/main" val="3118117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3988" y="0"/>
            <a:ext cx="9896475" cy="6748463"/>
          </a:xfrm>
        </p:spPr>
        <p:txBody>
          <a:bodyPr/>
          <a:lstStyle/>
          <a:p>
            <a:pPr>
              <a:lnSpc>
                <a:spcPct val="150000"/>
              </a:lnSpc>
            </a:pPr>
            <a:r>
              <a:rPr lang="en-US" dirty="0"/>
              <a:t>one FADH2, and one GTP. These new molecules contain the energy originally found in acetyl CoA. For the production of ATP, NADH and FADH2 carry the electrons from the TCA cycle through an electron transport chain known as oxidative phosphorylation. The process ends with the production of ATP and H2O. An alteration in oxidative phosphorylation can impair the production of ATP and dissipate energy as heat instead. Uncoupling proteins are responsible for this</a:t>
            </a:r>
            <a:r>
              <a:rPr lang="en-US" dirty="0" smtClean="0"/>
              <a:t>. </a:t>
            </a:r>
            <a:r>
              <a:rPr lang="en-US" dirty="0" smtClean="0">
                <a:solidFill>
                  <a:srgbClr val="FFFF00"/>
                </a:solidFill>
              </a:rPr>
              <a:t>(3)</a:t>
            </a:r>
            <a:endParaRPr lang="en-US" dirty="0">
              <a:solidFill>
                <a:srgbClr val="FFFF00"/>
              </a:solidFill>
            </a:endParaRPr>
          </a:p>
        </p:txBody>
      </p:sp>
    </p:spTree>
    <p:extLst>
      <p:ext uri="{BB962C8B-B14F-4D97-AF65-F5344CB8AC3E}">
        <p14:creationId xmlns:p14="http://schemas.microsoft.com/office/powerpoint/2010/main" val="1956774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199" y="104988"/>
            <a:ext cx="9404723" cy="1400530"/>
          </a:xfrm>
        </p:spPr>
        <p:txBody>
          <a:bodyPr/>
          <a:lstStyle/>
          <a:p>
            <a:r>
              <a:rPr lang="en-US" sz="3200" b="1" dirty="0">
                <a:solidFill>
                  <a:srgbClr val="FFFF00"/>
                </a:solidFill>
              </a:rPr>
              <a:t>Course personal feedback:</a:t>
            </a:r>
            <a:r>
              <a:rPr lang="en-US" sz="4400" b="1" dirty="0">
                <a:solidFill>
                  <a:schemeClr val="bg1"/>
                </a:solidFill>
              </a:rPr>
              <a:t/>
            </a:r>
            <a:br>
              <a:rPr lang="en-US" sz="4400" b="1" dirty="0">
                <a:solidFill>
                  <a:schemeClr val="bg1"/>
                </a:solidFill>
              </a:rPr>
            </a:br>
            <a:endParaRPr lang="en-US" dirty="0"/>
          </a:p>
        </p:txBody>
      </p:sp>
      <p:sp>
        <p:nvSpPr>
          <p:cNvPr id="3" name="Content Placeholder 2"/>
          <p:cNvSpPr>
            <a:spLocks noGrp="1"/>
          </p:cNvSpPr>
          <p:nvPr>
            <p:ph idx="1"/>
          </p:nvPr>
        </p:nvSpPr>
        <p:spPr>
          <a:xfrm>
            <a:off x="105200" y="888642"/>
            <a:ext cx="9944654" cy="5821251"/>
          </a:xfrm>
        </p:spPr>
        <p:txBody>
          <a:bodyPr/>
          <a:lstStyle/>
          <a:p>
            <a:pPr>
              <a:lnSpc>
                <a:spcPct val="150000"/>
              </a:lnSpc>
            </a:pPr>
            <a:r>
              <a:rPr lang="en-US" dirty="0" smtClean="0"/>
              <a:t>I have experienced a vitamin b deficiency for a months. In this period I was complaining from hair lost, fatigue and a light sleep. After I took 2 months of vitamin supplements everything turned out alright.</a:t>
            </a:r>
          </a:p>
          <a:p>
            <a:pPr>
              <a:lnSpc>
                <a:spcPct val="150000"/>
              </a:lnSpc>
            </a:pPr>
            <a:r>
              <a:rPr lang="en-US" dirty="0" smtClean="0"/>
              <a:t>All upcoming photos adapted from google.</a:t>
            </a:r>
          </a:p>
          <a:p>
            <a:pPr>
              <a:lnSpc>
                <a:spcPct val="150000"/>
              </a:lnSpc>
            </a:pPr>
            <a:endParaRPr lang="en-US" dirty="0"/>
          </a:p>
        </p:txBody>
      </p:sp>
    </p:spTree>
    <p:extLst>
      <p:ext uri="{BB962C8B-B14F-4D97-AF65-F5344CB8AC3E}">
        <p14:creationId xmlns:p14="http://schemas.microsoft.com/office/powerpoint/2010/main" val="3094135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214" y="231820"/>
            <a:ext cx="9800823" cy="6503831"/>
          </a:xfrm>
        </p:spPr>
      </p:pic>
    </p:spTree>
    <p:extLst>
      <p:ext uri="{BB962C8B-B14F-4D97-AF65-F5344CB8AC3E}">
        <p14:creationId xmlns:p14="http://schemas.microsoft.com/office/powerpoint/2010/main" val="269224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0760" y="437882"/>
            <a:ext cx="10174310" cy="5911403"/>
          </a:xfrm>
        </p:spPr>
      </p:pic>
    </p:spTree>
    <p:extLst>
      <p:ext uri="{BB962C8B-B14F-4D97-AF65-F5344CB8AC3E}">
        <p14:creationId xmlns:p14="http://schemas.microsoft.com/office/powerpoint/2010/main" val="2074563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592" y="156505"/>
            <a:ext cx="9404723" cy="757896"/>
          </a:xfrm>
        </p:spPr>
        <p:txBody>
          <a:bodyPr/>
          <a:lstStyle/>
          <a:p>
            <a:r>
              <a:rPr lang="en-US" sz="3200" b="1" dirty="0">
                <a:solidFill>
                  <a:srgbClr val="FFFF00"/>
                </a:solidFill>
                <a:latin typeface="Times New Roman" pitchFamily="18" charset="0"/>
                <a:cs typeface="Times New Roman" pitchFamily="18" charset="0"/>
              </a:rPr>
              <a:t>Deficiency of </a:t>
            </a:r>
            <a:r>
              <a:rPr lang="en-US" sz="3200" b="1" dirty="0" smtClean="0">
                <a:solidFill>
                  <a:srgbClr val="FFFF00"/>
                </a:solidFill>
                <a:latin typeface="Times New Roman" pitchFamily="18" charset="0"/>
                <a:cs typeface="Times New Roman" pitchFamily="18" charset="0"/>
              </a:rPr>
              <a:t>nutrients </a:t>
            </a:r>
            <a:r>
              <a:rPr lang="en-US" sz="3200" b="1" dirty="0">
                <a:solidFill>
                  <a:srgbClr val="FFFF00"/>
                </a:solidFill>
                <a:latin typeface="Times New Roman" pitchFamily="18" charset="0"/>
                <a:cs typeface="Times New Roman" pitchFamily="18" charset="0"/>
              </a:rPr>
              <a:t>intake </a:t>
            </a:r>
            <a:r>
              <a:rPr lang="en-US" sz="4400" b="1" dirty="0">
                <a:solidFill>
                  <a:srgbClr val="FFFF00"/>
                </a:solidFill>
                <a:latin typeface="Times New Roman" pitchFamily="18" charset="0"/>
                <a:cs typeface="Times New Roman" pitchFamily="18" charset="0"/>
              </a:rPr>
              <a:t/>
            </a:r>
            <a:br>
              <a:rPr lang="en-US" sz="4400" b="1" dirty="0">
                <a:solidFill>
                  <a:srgbClr val="FFFF00"/>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169592" y="798489"/>
            <a:ext cx="11756245" cy="5911403"/>
          </a:xfrm>
        </p:spPr>
        <p:txBody>
          <a:bodyPr>
            <a:normAutofit lnSpcReduction="10000"/>
          </a:bodyPr>
          <a:lstStyle/>
          <a:p>
            <a:pPr>
              <a:lnSpc>
                <a:spcPct val="150000"/>
              </a:lnSpc>
            </a:pPr>
            <a:r>
              <a:rPr lang="en-US" dirty="0"/>
              <a:t>B vitamins function as coenzymes and are required for the conversion of carbs, lipids, and proteins into energy. The energy source material ATP (adenosine triphosphate) becomes the driving power for moving the muscles during exercising. It is critical to acquire a healthy mix of B vitamins for your body to be able to break down carbs and fats and maintain ATP synthesis</a:t>
            </a:r>
            <a:r>
              <a:rPr lang="en-US" dirty="0" smtClean="0"/>
              <a:t>.</a:t>
            </a:r>
          </a:p>
          <a:p>
            <a:pPr>
              <a:lnSpc>
                <a:spcPct val="150000"/>
              </a:lnSpc>
            </a:pPr>
            <a:r>
              <a:rPr lang="en-US" dirty="0"/>
              <a:t>The symptoms of a vitamin B deficiency change depending on whatever B vitamin a person is low in, resulting in a variety of symptoms</a:t>
            </a:r>
            <a:r>
              <a:rPr lang="en-US" dirty="0" smtClean="0"/>
              <a:t>.</a:t>
            </a:r>
          </a:p>
          <a:p>
            <a:pPr>
              <a:lnSpc>
                <a:spcPct val="150000"/>
              </a:lnSpc>
            </a:pPr>
            <a:r>
              <a:rPr lang="en-US" dirty="0"/>
              <a:t>They might range from tiredness and </a:t>
            </a:r>
            <a:r>
              <a:rPr lang="en-US" dirty="0" smtClean="0"/>
              <a:t>disorientation </a:t>
            </a:r>
            <a:r>
              <a:rPr lang="en-US" dirty="0"/>
              <a:t>to anemia and a weakened immune system</a:t>
            </a:r>
            <a:r>
              <a:rPr lang="en-US" dirty="0" smtClean="0"/>
              <a:t>.</a:t>
            </a:r>
          </a:p>
          <a:p>
            <a:pPr>
              <a:lnSpc>
                <a:spcPct val="150000"/>
              </a:lnSpc>
            </a:pPr>
            <a:r>
              <a:rPr lang="en-US" dirty="0" smtClean="0"/>
              <a:t> </a:t>
            </a:r>
            <a:r>
              <a:rPr lang="en-US" dirty="0"/>
              <a:t>Rashes on the skin are also </a:t>
            </a:r>
            <a:r>
              <a:rPr lang="en-US" dirty="0" err="1"/>
              <a:t>possible.To</a:t>
            </a:r>
            <a:r>
              <a:rPr lang="en-US" dirty="0"/>
              <a:t> treat a B vitamin deficiency, your doctor will most likely advise you to take supplements or increase your intake of foods containing the target vitamin.</a:t>
            </a:r>
          </a:p>
        </p:txBody>
      </p:sp>
    </p:spTree>
    <p:extLst>
      <p:ext uri="{BB962C8B-B14F-4D97-AF65-F5344CB8AC3E}">
        <p14:creationId xmlns:p14="http://schemas.microsoft.com/office/powerpoint/2010/main" val="8610444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2252</TotalTime>
  <Words>1534</Words>
  <Application>Microsoft Office PowerPoint</Application>
  <PresentationFormat>Widescreen</PresentationFormat>
  <Paragraphs>57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Gothic</vt:lpstr>
      <vt:lpstr>Times New Roman</vt:lpstr>
      <vt:lpstr>Wingdings 3</vt:lpstr>
      <vt:lpstr>Ion</vt:lpstr>
      <vt:lpstr>Nasra Abdulsamad Mohamud                             a9UM77947                             Nutrition                         Exam of Nutrients Involved in Energy Metabolism                     Atlantic International University                                August 2022  </vt:lpstr>
      <vt:lpstr>Introduction </vt:lpstr>
      <vt:lpstr>PowerPoint Presentation</vt:lpstr>
      <vt:lpstr>Summary of energy metabolism  </vt:lpstr>
      <vt:lpstr>PowerPoint Presentation</vt:lpstr>
      <vt:lpstr>Course personal feedback: </vt:lpstr>
      <vt:lpstr>PowerPoint Presentation</vt:lpstr>
      <vt:lpstr>PowerPoint Presentation</vt:lpstr>
      <vt:lpstr>Deficiency of nutrients intake  </vt:lpstr>
      <vt:lpstr>PowerPoint Presentation</vt:lpstr>
      <vt:lpstr>Answers of chapter 8</vt:lpstr>
      <vt:lpstr>PowerPoint Presentation</vt:lpstr>
      <vt:lpstr>PowerPoint Presentation</vt:lpstr>
      <vt:lpstr>PowerPoint Presentation</vt:lpstr>
      <vt:lpstr>PowerPoint Presentation</vt:lpstr>
      <vt:lpstr>conclusion</vt:lpstr>
      <vt:lpstr>PowerPoint Presentation</vt:lpstr>
      <vt:lpstr>bibliography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Nasra Abdulsamad Mohamud                             a9UM77947                             Nutrition                         Exam of Metabolism                      Atlantic International University                                August 2022</dc:title>
  <dc:creator>Microsoft account</dc:creator>
  <cp:lastModifiedBy>Microsoft account</cp:lastModifiedBy>
  <cp:revision>41</cp:revision>
  <dcterms:created xsi:type="dcterms:W3CDTF">2022-09-15T10:31:57Z</dcterms:created>
  <dcterms:modified xsi:type="dcterms:W3CDTF">2022-10-11T16:17:06Z</dcterms:modified>
</cp:coreProperties>
</file>