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sldIdLst>
    <p:sldId id="257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61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19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4/28/2022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4/28/2022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4/28/2022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4/28/2022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4/28/2022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4/28/2022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4/28/2022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ATLANTIC international university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leadership and management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Paul Allieu Kamara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Leadership, Administration and Management  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6523C-921A-45B6-A5EA-FF6CE6885B0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b="1" dirty="0"/>
              <a:t>Social Ethics Leadership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80A90-2552-41AF-A229-87F09182AE7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3200" b="1" dirty="0"/>
              <a:t>Leadership is clarifying trends and patterns and bringing them ethical scrutiny for future direction.</a:t>
            </a:r>
          </a:p>
          <a:p>
            <a:r>
              <a:rPr lang="en-US" sz="3200" b="1" dirty="0"/>
              <a:t> Leadership is an assessed vision that enhances the human community.</a:t>
            </a:r>
          </a:p>
          <a:p>
            <a:r>
              <a:rPr lang="en-US" sz="3200" b="1" dirty="0"/>
              <a:t> Leadership involves dialogue with followers rather than dictating to them.</a:t>
            </a:r>
          </a:p>
        </p:txBody>
      </p:sp>
    </p:spTree>
    <p:extLst>
      <p:ext uri="{BB962C8B-B14F-4D97-AF65-F5344CB8AC3E}">
        <p14:creationId xmlns:p14="http://schemas.microsoft.com/office/powerpoint/2010/main" val="95639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53308-6E57-44AD-A5B1-D19E4281FAE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b="1" dirty="0"/>
              <a:t>Social Ethics Leadership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679CF-946A-439E-BD46-206222C8B8D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3"/>
          </a:solidFill>
        </p:spPr>
        <p:txBody>
          <a:bodyPr>
            <a:normAutofit/>
          </a:bodyPr>
          <a:lstStyle/>
          <a:p>
            <a:r>
              <a:rPr lang="en-US" sz="2800" b="1" dirty="0"/>
              <a:t>Leadership raises the question: leadership toward what?</a:t>
            </a:r>
          </a:p>
          <a:p>
            <a:r>
              <a:rPr lang="en-US" sz="2800" b="1" dirty="0"/>
              <a:t> Leadership examines why things should be done</a:t>
            </a:r>
          </a:p>
          <a:p>
            <a:r>
              <a:rPr lang="en-US" sz="2800" b="1" dirty="0"/>
              <a:t>as well as what is to be done and how to do it.</a:t>
            </a:r>
          </a:p>
          <a:p>
            <a:r>
              <a:rPr lang="en-US" sz="2800" b="1" dirty="0"/>
              <a:t> Leadership goes beyond accepting – tolerance is not enough.</a:t>
            </a:r>
          </a:p>
          <a:p>
            <a:r>
              <a:rPr lang="en-US" sz="2800" b="1" dirty="0"/>
              <a:t> James MacGregor Burns Leadership</a:t>
            </a:r>
          </a:p>
        </p:txBody>
      </p:sp>
    </p:spTree>
    <p:extLst>
      <p:ext uri="{BB962C8B-B14F-4D97-AF65-F5344CB8AC3E}">
        <p14:creationId xmlns:p14="http://schemas.microsoft.com/office/powerpoint/2010/main" val="3234824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942E6-7518-4EA2-9B3B-53AA30D3EDE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b="1" dirty="0"/>
              <a:t>The Moral Dimension of</a:t>
            </a:r>
            <a:br>
              <a:rPr lang="en-US" b="1" dirty="0"/>
            </a:br>
            <a:r>
              <a:rPr lang="en-US" b="1" dirty="0"/>
              <a:t>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28AF3-A508-4BEC-9340-9F1EA126AF6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2400" b="1" dirty="0"/>
              <a:t>People who transgress our moral standards:</a:t>
            </a:r>
          </a:p>
          <a:p>
            <a:r>
              <a:rPr lang="en-US" sz="2400" b="1" dirty="0"/>
              <a:t> The “bad king” … the ruler who inflicts cruelty on his own subjects.</a:t>
            </a:r>
          </a:p>
          <a:p>
            <a:r>
              <a:rPr lang="en-US" sz="2400" b="1" dirty="0"/>
              <a:t> Leaders may treat their own followers well but encourage them to do evil things to others.</a:t>
            </a:r>
          </a:p>
          <a:p>
            <a:r>
              <a:rPr lang="en-US" sz="2400" b="1" dirty="0"/>
              <a:t> Leaders who reach for and use as a source of motivation, our bigotry, our capacity to hate, our desire for revenge, our fear, and paranoia, our superstitions.</a:t>
            </a:r>
          </a:p>
        </p:txBody>
      </p:sp>
    </p:spTree>
    <p:extLst>
      <p:ext uri="{BB962C8B-B14F-4D97-AF65-F5344CB8AC3E}">
        <p14:creationId xmlns:p14="http://schemas.microsoft.com/office/powerpoint/2010/main" val="3243555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BA8AE-2D79-4CF5-9BE3-BC1BA942846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b="1" dirty="0"/>
              <a:t>The Moral Dimension of</a:t>
            </a:r>
            <a:br>
              <a:rPr lang="en-US" b="1" dirty="0"/>
            </a:br>
            <a:r>
              <a:rPr lang="en-US" b="1" dirty="0"/>
              <a:t>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0C13D-5275-49F0-9D65-77547DF2DF7A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en-US" sz="3200" b="1" dirty="0"/>
              <a:t> Leaders who diminish their followers, rendering them dependent and childlike.</a:t>
            </a:r>
          </a:p>
          <a:p>
            <a:r>
              <a:rPr lang="en-US" sz="3200" b="1" dirty="0"/>
              <a:t> Leaders who destroy the processes that civilized peoples have created over the centuries to preserve freedom, justice, and human dignity.</a:t>
            </a:r>
          </a:p>
          <a:p>
            <a:r>
              <a:rPr lang="en-US" sz="3200" b="1" dirty="0"/>
              <a:t> John Gardner On Leadership</a:t>
            </a:r>
          </a:p>
        </p:txBody>
      </p:sp>
    </p:spTree>
    <p:extLst>
      <p:ext uri="{BB962C8B-B14F-4D97-AF65-F5344CB8AC3E}">
        <p14:creationId xmlns:p14="http://schemas.microsoft.com/office/powerpoint/2010/main" val="4039961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FED5E-AAD3-490E-B17E-685EF2AF6B9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b="1" dirty="0"/>
              <a:t>Reflective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DF730-276C-42BC-A4F2-F9A3E5074D9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3"/>
          </a:solidFill>
        </p:spPr>
        <p:txBody>
          <a:bodyPr>
            <a:normAutofit/>
          </a:bodyPr>
          <a:lstStyle/>
          <a:p>
            <a:r>
              <a:rPr lang="en-US" sz="2800" b="1" dirty="0"/>
              <a:t>Leadership is all (traits, situations, power, vision, social ethics) and more.</a:t>
            </a:r>
          </a:p>
          <a:p>
            <a:r>
              <a:rPr lang="en-US" sz="2800" b="1" dirty="0"/>
              <a:t> A leader must be grasped.</a:t>
            </a:r>
          </a:p>
          <a:p>
            <a:r>
              <a:rPr lang="en-US" sz="2800" b="1" dirty="0"/>
              <a:t> A leader must be authentic.</a:t>
            </a:r>
          </a:p>
          <a:p>
            <a:r>
              <a:rPr lang="en-US" sz="2800" b="1" dirty="0"/>
              <a:t> Leadership is a profound engagement with the world and the human condition.</a:t>
            </a:r>
          </a:p>
        </p:txBody>
      </p:sp>
    </p:spTree>
    <p:extLst>
      <p:ext uri="{BB962C8B-B14F-4D97-AF65-F5344CB8AC3E}">
        <p14:creationId xmlns:p14="http://schemas.microsoft.com/office/powerpoint/2010/main" val="1843676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20070-9522-4C4C-A84D-F0A51109A3D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b="1" dirty="0"/>
              <a:t>Adaptive Leadership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11693-0ADF-4892-9B43-D48C461549D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4000" b="1" dirty="0"/>
              <a:t>Authority identifies the adaptive challenge, provides a diagnosis of the condition, and produces questions about problem definition and solution.</a:t>
            </a:r>
          </a:p>
          <a:p>
            <a:r>
              <a:rPr lang="en-US" sz="4000" b="1" dirty="0"/>
              <a:t> Authority discloses external threats.</a:t>
            </a:r>
          </a:p>
        </p:txBody>
      </p:sp>
    </p:spTree>
    <p:extLst>
      <p:ext uri="{BB962C8B-B14F-4D97-AF65-F5344CB8AC3E}">
        <p14:creationId xmlns:p14="http://schemas.microsoft.com/office/powerpoint/2010/main" val="473685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7A8D8-CD18-41FE-BD06-DFFCC2C026F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dirty="0"/>
              <a:t>Adaptive Leadership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3C292-9A1F-42A4-AA9F-954EC926FA3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2800" b="1" dirty="0"/>
              <a:t>Authority disorients current roles or resists pressure to orient people in new roles too quickly.</a:t>
            </a:r>
          </a:p>
          <a:p>
            <a:r>
              <a:rPr lang="en-US" sz="2800" b="1" dirty="0"/>
              <a:t> Authority exposes conflict or lets it emerge.</a:t>
            </a:r>
          </a:p>
          <a:p>
            <a:r>
              <a:rPr lang="en-US" sz="2800" b="1" dirty="0"/>
              <a:t> Authority challenges norms or allows them to be challenged. </a:t>
            </a:r>
          </a:p>
          <a:p>
            <a:r>
              <a:rPr lang="en-US" sz="2800" b="1" dirty="0"/>
              <a:t> Ron </a:t>
            </a:r>
            <a:r>
              <a:rPr lang="en-US" sz="2800" b="1" dirty="0" err="1"/>
              <a:t>Heifitz</a:t>
            </a:r>
            <a:r>
              <a:rPr lang="en-US" sz="2800" b="1" dirty="0"/>
              <a:t> Leadership without Easy Answers</a:t>
            </a:r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097699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en-US" b="1" dirty="0"/>
              <a:t>Networked Leadership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A7D853-4DBA-4DD9-8F55-3F4098D5202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3"/>
          </a:solidFill>
        </p:spPr>
        <p:txBody>
          <a:bodyPr>
            <a:noAutofit/>
          </a:bodyPr>
          <a:lstStyle/>
          <a:p>
            <a:r>
              <a:rPr lang="en-US" sz="2400" b="1" dirty="0"/>
              <a:t>Leadership is a process that emerges from many individuals’ actions.</a:t>
            </a:r>
          </a:p>
          <a:p>
            <a:r>
              <a:rPr lang="en-US" sz="2400" b="1" dirty="0"/>
              <a:t> Leadership is organic rather than mechanical in nature.</a:t>
            </a:r>
          </a:p>
          <a:p>
            <a:r>
              <a:rPr lang="en-US" sz="2400" b="1" dirty="0"/>
              <a:t> New ways of relating, influencing change, and learning are required.</a:t>
            </a:r>
          </a:p>
          <a:p>
            <a:r>
              <a:rPr lang="en-US" sz="2400" b="1" dirty="0"/>
              <a:t> Allen and Cherrey Systemic Leadership:</a:t>
            </a:r>
          </a:p>
          <a:p>
            <a:r>
              <a:rPr lang="en-US" sz="2400" b="1" dirty="0"/>
              <a:t>Enriching the Meaning of our Work (2000)</a:t>
            </a:r>
          </a:p>
        </p:txBody>
      </p:sp>
    </p:spTree>
    <p:extLst>
      <p:ext uri="{BB962C8B-B14F-4D97-AF65-F5344CB8AC3E}">
        <p14:creationId xmlns:p14="http://schemas.microsoft.com/office/powerpoint/2010/main" val="1832431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6DAF1-6A25-4AA2-995A-E74F00A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dirty="0"/>
              <a:t>The context in which Leadership is</a:t>
            </a:r>
            <a:br>
              <a:rPr lang="en-US" dirty="0"/>
            </a:br>
            <a:r>
              <a:rPr lang="en-US" dirty="0"/>
              <a:t>practiced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E3809-DE75-4282-A252-38D838AF21F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 United Nations survey – 280 countries were</a:t>
            </a:r>
          </a:p>
          <a:p>
            <a:r>
              <a:rPr lang="en-US" sz="2800" b="1" dirty="0"/>
              <a:t>asked to identify their top problems</a:t>
            </a:r>
          </a:p>
          <a:p>
            <a:r>
              <a:rPr lang="en-US" sz="2800" b="1" dirty="0"/>
              <a:t>Politics / Power - Powerlessness</a:t>
            </a:r>
          </a:p>
          <a:p>
            <a:r>
              <a:rPr lang="en-US" sz="2800" b="1" dirty="0"/>
              <a:t>Economics - Ruthlessness</a:t>
            </a:r>
          </a:p>
          <a:p>
            <a:r>
              <a:rPr lang="en-US" sz="2800" b="1" dirty="0"/>
              <a:t>Culture - Rootless ness</a:t>
            </a:r>
          </a:p>
          <a:p>
            <a:r>
              <a:rPr lang="en-US" sz="2800" b="1" dirty="0"/>
              <a:t>Environment - </a:t>
            </a:r>
            <a:r>
              <a:rPr lang="en-US" sz="2800" b="1" dirty="0" err="1"/>
              <a:t>Futurelessness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619646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E3C8D-57A5-433D-B0D9-6F34AB9697C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b="1" dirty="0"/>
              <a:t>Adaptive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DE389-AC38-4CBE-B5A6-0206E5919FE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2800" b="1" dirty="0"/>
              <a:t> Globalization</a:t>
            </a:r>
          </a:p>
          <a:p>
            <a:r>
              <a:rPr lang="en-US" sz="2800" b="1" dirty="0"/>
              <a:t> Living within environmental limits</a:t>
            </a:r>
          </a:p>
          <a:p>
            <a:r>
              <a:rPr lang="en-US" sz="2800" b="1" dirty="0"/>
              <a:t> Transforming information into wisdom</a:t>
            </a:r>
          </a:p>
          <a:p>
            <a:r>
              <a:rPr lang="en-US" sz="2800" b="1" dirty="0"/>
              <a:t> Developing wisdom and ethics to respond to scientific discoveries</a:t>
            </a:r>
          </a:p>
          <a:p>
            <a:r>
              <a:rPr lang="en-US" sz="2800" b="1" dirty="0"/>
              <a:t> Developing the capacity to adapt to changes in the social ecology</a:t>
            </a:r>
          </a:p>
        </p:txBody>
      </p:sp>
    </p:spTree>
    <p:extLst>
      <p:ext uri="{BB962C8B-B14F-4D97-AF65-F5344CB8AC3E}">
        <p14:creationId xmlns:p14="http://schemas.microsoft.com/office/powerpoint/2010/main" val="3469715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3F8D2-E142-40DB-A33E-0C0535ECC95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pPr algn="ctr"/>
            <a:r>
              <a:rPr lang="en-US" b="1" dirty="0"/>
              <a:t>A Brief History of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3EB3F-A92F-40F9-8E64-AF097C9FFD8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en-US" sz="2400" b="1" dirty="0"/>
              <a:t>Professor Paul Allieu Kamara</a:t>
            </a:r>
          </a:p>
          <a:p>
            <a:pPr algn="ctr"/>
            <a:r>
              <a:rPr lang="en-US" sz="2400" b="1" dirty="0"/>
              <a:t>Associate Professor of Leadership Development  Administration</a:t>
            </a:r>
          </a:p>
          <a:p>
            <a:pPr algn="ctr"/>
            <a:r>
              <a:rPr lang="en-US" sz="2400" b="1" dirty="0"/>
              <a:t>And </a:t>
            </a:r>
          </a:p>
          <a:p>
            <a:pPr algn="ctr"/>
            <a:r>
              <a:rPr lang="en-US" sz="2400" b="1" dirty="0"/>
              <a:t>Prof. Rudolph Q. Kwanue Sr.</a:t>
            </a:r>
          </a:p>
          <a:p>
            <a:pPr algn="ctr"/>
            <a:r>
              <a:rPr lang="en-US" sz="2400" b="1" dirty="0"/>
              <a:t>Vice-Chancellor and Principal</a:t>
            </a:r>
          </a:p>
          <a:p>
            <a:pPr algn="ctr"/>
            <a:r>
              <a:rPr lang="en-US" sz="2400" b="1" dirty="0"/>
              <a:t>Rudolph Kwanue University </a:t>
            </a:r>
          </a:p>
        </p:txBody>
      </p:sp>
    </p:spTree>
    <p:extLst>
      <p:ext uri="{BB962C8B-B14F-4D97-AF65-F5344CB8AC3E}">
        <p14:creationId xmlns:p14="http://schemas.microsoft.com/office/powerpoint/2010/main" val="16506844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C82AB-0821-4739-B65C-C8F2ABC5809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b="1" dirty="0"/>
              <a:t>Implications for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050A3-6311-46F2-A493-89016CFBEEF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2000" b="1" dirty="0"/>
              <a:t>Increased diversity</a:t>
            </a:r>
          </a:p>
          <a:p>
            <a:r>
              <a:rPr lang="en-US" sz="2000" b="1" dirty="0"/>
              <a:t> Increased amount of change</a:t>
            </a:r>
          </a:p>
          <a:p>
            <a:r>
              <a:rPr lang="en-US" sz="2000" b="1" dirty="0"/>
              <a:t> Increased tensions around value differences</a:t>
            </a:r>
          </a:p>
          <a:p>
            <a:r>
              <a:rPr lang="en-US" sz="2000" b="1" dirty="0"/>
              <a:t> Increased power of relationships/interdependence</a:t>
            </a:r>
          </a:p>
          <a:p>
            <a:r>
              <a:rPr lang="en-US" sz="2000" b="1" dirty="0"/>
              <a:t> Increased complexity / requires more complex processes</a:t>
            </a:r>
          </a:p>
          <a:p>
            <a:r>
              <a:rPr lang="en-US" sz="2000" b="1" dirty="0"/>
              <a:t> Increased requirement for learning</a:t>
            </a:r>
          </a:p>
          <a:p>
            <a:r>
              <a:rPr lang="en-US" sz="2000" b="1" dirty="0"/>
              <a:t> Increased need for long term perspective</a:t>
            </a:r>
          </a:p>
        </p:txBody>
      </p:sp>
    </p:spTree>
    <p:extLst>
      <p:ext uri="{BB962C8B-B14F-4D97-AF65-F5344CB8AC3E}">
        <p14:creationId xmlns:p14="http://schemas.microsoft.com/office/powerpoint/2010/main" val="723023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864C2-550B-4CCD-9A87-86B88F913B9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b="1" dirty="0"/>
              <a:t>The Purpose of Leadership in the</a:t>
            </a:r>
            <a:br>
              <a:rPr lang="en-US" b="1" dirty="0"/>
            </a:br>
            <a:r>
              <a:rPr lang="en-US" b="1" dirty="0"/>
              <a:t>21st Century Is: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94EC1-4685-4E4D-99C6-AA18D19E0FE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en-US" sz="2400" b="1" dirty="0"/>
              <a:t>To create a supportive environment where people can thrive, grow, and live in peace with one another;</a:t>
            </a:r>
          </a:p>
          <a:p>
            <a:r>
              <a:rPr lang="en-US" sz="2400" b="1" dirty="0"/>
              <a:t> To promote harmony with nature and thereby provide sustainability for future generations; And.</a:t>
            </a:r>
          </a:p>
          <a:p>
            <a:r>
              <a:rPr lang="en-US" sz="2400" b="1" dirty="0"/>
              <a:t> To create communities of reciprocal care and shared responsibility – one where every person matters and each person’s welfare and dignity is  respected and supported.</a:t>
            </a:r>
          </a:p>
        </p:txBody>
      </p:sp>
    </p:spTree>
    <p:extLst>
      <p:ext uri="{BB962C8B-B14F-4D97-AF65-F5344CB8AC3E}">
        <p14:creationId xmlns:p14="http://schemas.microsoft.com/office/powerpoint/2010/main" val="36832687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D362F-46A8-42F7-A842-228A22D0C5D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b="1" dirty="0"/>
              <a:t>Ecological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BC229-01D1-4794-8CFF-AC6461C5FEE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3600" b="1" dirty="0"/>
              <a:t>Interdependence</a:t>
            </a:r>
          </a:p>
          <a:p>
            <a:r>
              <a:rPr lang="en-US" sz="3600" b="1" dirty="0"/>
              <a:t> Open systems and feedback loops</a:t>
            </a:r>
          </a:p>
          <a:p>
            <a:r>
              <a:rPr lang="en-US" sz="3600" b="1" dirty="0"/>
              <a:t> Cycling of resources</a:t>
            </a:r>
          </a:p>
          <a:p>
            <a:r>
              <a:rPr lang="en-US" sz="3600" b="1" dirty="0"/>
              <a:t> Adaptation</a:t>
            </a:r>
          </a:p>
        </p:txBody>
      </p:sp>
    </p:spTree>
    <p:extLst>
      <p:ext uri="{BB962C8B-B14F-4D97-AF65-F5344CB8AC3E}">
        <p14:creationId xmlns:p14="http://schemas.microsoft.com/office/powerpoint/2010/main" val="4077960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9BCC5-E0F0-446A-A31D-575FF42F212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pPr algn="ctr"/>
            <a:r>
              <a:rPr lang="en-US" dirty="0"/>
              <a:t>Leadership and Optimizing Energy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67A80-29EA-47EC-A9A9-686D455DF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907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CAF0A-EBE2-4C1D-AF37-114FE788AD8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pPr algn="ctr"/>
            <a:r>
              <a:rPr lang="en-US" b="1" dirty="0"/>
              <a:t>Questions to Ponder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EDF87-7D91-41D5-9555-B0A61E342E90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3200" b="1" dirty="0"/>
              <a:t>What is a grandchild worth?</a:t>
            </a:r>
          </a:p>
          <a:p>
            <a:r>
              <a:rPr lang="en-US" sz="3200" b="1" dirty="0"/>
              <a:t> What are millions of grandchildren worth?</a:t>
            </a:r>
          </a:p>
          <a:p>
            <a:r>
              <a:rPr lang="en-US" sz="3200" b="1" dirty="0"/>
              <a:t> What is the worth of all their children, and the children’s children?</a:t>
            </a:r>
          </a:p>
          <a:p>
            <a:r>
              <a:rPr lang="en-US" sz="3200" b="1" dirty="0"/>
              <a:t> And what is the worth of a beautiful, safe, productive earth on which they all can dwell?</a:t>
            </a:r>
          </a:p>
        </p:txBody>
      </p:sp>
    </p:spTree>
    <p:extLst>
      <p:ext uri="{BB962C8B-B14F-4D97-AF65-F5344CB8AC3E}">
        <p14:creationId xmlns:p14="http://schemas.microsoft.com/office/powerpoint/2010/main" val="33277327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35E8DCBB-E651-48D9-AAA8-4F6544CCC5B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3481" r="23481"/>
          <a:stretch>
            <a:fillRect/>
          </a:stretch>
        </p:blipFill>
        <p:spPr/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B70BC4C-6223-470D-9139-18988029682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sz="1800" dirty="0"/>
              <a:t>PRESENTATION OF LEADERSHIP DEVELOPMENT AND ADMINISTRATION 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E3DC612-A49D-4EED-9949-66574CBAB7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dirty="0"/>
              <a:t>Paul </a:t>
            </a:r>
            <a:r>
              <a:rPr lang="en-US" dirty="0" err="1"/>
              <a:t>Allieu</a:t>
            </a:r>
            <a:r>
              <a:rPr lang="en-US"/>
              <a:t> Kamara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258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32BF3-4597-43B5-8D94-AA9B28087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Theories in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45CF9-1361-4B8B-B85D-EE4C57F2A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103120"/>
            <a:ext cx="10933042" cy="3849624"/>
          </a:xfrm>
          <a:solidFill>
            <a:srgbClr val="7030A0"/>
          </a:solidFill>
        </p:spPr>
        <p:txBody>
          <a:bodyPr>
            <a:noAutofit/>
          </a:bodyPr>
          <a:lstStyle/>
          <a:p>
            <a:r>
              <a:rPr lang="en-US" sz="2000" b="1" dirty="0"/>
              <a:t> Background is in higher education and working with the non-profit sector</a:t>
            </a:r>
          </a:p>
          <a:p>
            <a:r>
              <a:rPr lang="en-US" sz="2000" b="1" dirty="0"/>
              <a:t> The people I work with are motivated through passion</a:t>
            </a:r>
          </a:p>
          <a:p>
            <a:r>
              <a:rPr lang="en-US" sz="2000" b="1" dirty="0"/>
              <a:t> Some are highly intelligent – they ask why a lot</a:t>
            </a:r>
          </a:p>
          <a:p>
            <a:r>
              <a:rPr lang="en-US" sz="2000" b="1" dirty="0"/>
              <a:t> Some are still developing (college students don’t develop the frontal lobe, where moral reasoning resides, until age 25)</a:t>
            </a:r>
          </a:p>
          <a:p>
            <a:r>
              <a:rPr lang="en-US" sz="2000" b="1" dirty="0"/>
              <a:t> Therefore, my lens on these theories and leadership concepts  framed within this context</a:t>
            </a:r>
          </a:p>
        </p:txBody>
      </p:sp>
    </p:spTree>
    <p:extLst>
      <p:ext uri="{BB962C8B-B14F-4D97-AF65-F5344CB8AC3E}">
        <p14:creationId xmlns:p14="http://schemas.microsoft.com/office/powerpoint/2010/main" val="2018289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144BA-AB59-4503-BEF5-6C1A13970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04" y="642594"/>
            <a:ext cx="10489096" cy="1371600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n-US" b="1" dirty="0"/>
              <a:t>A Brief History of Leadership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B552E-3CA2-4B08-8DB2-EC69D43DB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339" y="2103120"/>
            <a:ext cx="10581861" cy="3849624"/>
          </a:xfrm>
          <a:solidFill>
            <a:schemeClr val="accent4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4000" b="1" dirty="0"/>
              <a:t>First a look at different theories</a:t>
            </a:r>
          </a:p>
          <a:p>
            <a:r>
              <a:rPr lang="en-US" sz="4000" b="1" dirty="0"/>
              <a:t> Examining the context of today</a:t>
            </a:r>
          </a:p>
          <a:p>
            <a:r>
              <a:rPr lang="en-US" sz="4000" b="1" dirty="0"/>
              <a:t> New and emergent ideas on leadership which aren’t at the “theory” stage</a:t>
            </a:r>
          </a:p>
        </p:txBody>
      </p:sp>
    </p:spTree>
    <p:extLst>
      <p:ext uri="{BB962C8B-B14F-4D97-AF65-F5344CB8AC3E}">
        <p14:creationId xmlns:p14="http://schemas.microsoft.com/office/powerpoint/2010/main" val="2086776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FD544-D60B-4D02-BF60-75C134DE9D6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  <a:ln>
            <a:solidFill>
              <a:schemeClr val="accent3"/>
            </a:solidFill>
          </a:ln>
        </p:spPr>
        <p:txBody>
          <a:bodyPr/>
          <a:lstStyle/>
          <a:p>
            <a:pPr algn="ctr"/>
            <a:r>
              <a:rPr lang="en-US" b="1" dirty="0"/>
              <a:t>Trait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F3EF3-9A61-4907-972F-AF53A2A013E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US" sz="3600" b="1" dirty="0"/>
              <a:t>Leadership is a function of biology – you’re born with it.</a:t>
            </a:r>
          </a:p>
          <a:p>
            <a:r>
              <a:rPr lang="en-US" sz="3600" b="1" dirty="0"/>
              <a:t> Leadership is developing what you’re born with.</a:t>
            </a:r>
          </a:p>
          <a:p>
            <a:r>
              <a:rPr lang="en-US" sz="3600" b="1" dirty="0"/>
              <a:t> Leadership is building on your strengths.</a:t>
            </a:r>
          </a:p>
        </p:txBody>
      </p:sp>
    </p:spTree>
    <p:extLst>
      <p:ext uri="{BB962C8B-B14F-4D97-AF65-F5344CB8AC3E}">
        <p14:creationId xmlns:p14="http://schemas.microsoft.com/office/powerpoint/2010/main" val="3825188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25EEE-0410-409C-9EB4-E4C11F7F911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b="1" dirty="0"/>
              <a:t>Situational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2AD55-B0B9-497A-B33D-6CB1A2B8727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3"/>
          </a:solidFill>
        </p:spPr>
        <p:txBody>
          <a:bodyPr>
            <a:noAutofit/>
          </a:bodyPr>
          <a:lstStyle/>
          <a:p>
            <a:r>
              <a:rPr lang="en-US" sz="3600" b="1" dirty="0"/>
              <a:t>Leadership is matching different styles to different situations.</a:t>
            </a:r>
          </a:p>
          <a:p>
            <a:r>
              <a:rPr lang="en-US" sz="3600" b="1" dirty="0"/>
              <a:t> Leadership is a function of the market.</a:t>
            </a:r>
          </a:p>
          <a:p>
            <a:r>
              <a:rPr lang="en-US" sz="3600" b="1" dirty="0"/>
              <a:t> Leadership is a function of matching the</a:t>
            </a:r>
          </a:p>
          <a:p>
            <a:r>
              <a:rPr lang="en-US" sz="3600" b="1" dirty="0"/>
              <a:t>resources of the group with the resources of the leader.</a:t>
            </a:r>
          </a:p>
        </p:txBody>
      </p:sp>
    </p:spTree>
    <p:extLst>
      <p:ext uri="{BB962C8B-B14F-4D97-AF65-F5344CB8AC3E}">
        <p14:creationId xmlns:p14="http://schemas.microsoft.com/office/powerpoint/2010/main" val="4272469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04D48-12DD-4403-85E8-5AA127F6AAA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pPr algn="ctr"/>
            <a:r>
              <a:rPr lang="en-US" b="1" dirty="0"/>
              <a:t>Organizational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979BC-B5CE-4B93-BA94-9AF2CC6ADE7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</p:spPr>
        <p:txBody>
          <a:bodyPr>
            <a:noAutofit/>
          </a:bodyPr>
          <a:lstStyle/>
          <a:p>
            <a:r>
              <a:rPr lang="en-US" sz="3200" b="1" dirty="0"/>
              <a:t> Leadership is a function of position and role responsibility.</a:t>
            </a:r>
          </a:p>
          <a:p>
            <a:r>
              <a:rPr lang="en-US" sz="3200" b="1" dirty="0"/>
              <a:t> Leadership is developing the skills to move</a:t>
            </a:r>
          </a:p>
          <a:p>
            <a:r>
              <a:rPr lang="en-US" sz="3200" b="1" dirty="0"/>
              <a:t>up through the hierarchy.</a:t>
            </a:r>
          </a:p>
          <a:p>
            <a:r>
              <a:rPr lang="en-US" sz="3200" b="1" dirty="0"/>
              <a:t> Leadership is understanding an organization’s values and culture.</a:t>
            </a:r>
          </a:p>
        </p:txBody>
      </p:sp>
    </p:spTree>
    <p:extLst>
      <p:ext uri="{BB962C8B-B14F-4D97-AF65-F5344CB8AC3E}">
        <p14:creationId xmlns:p14="http://schemas.microsoft.com/office/powerpoint/2010/main" val="491877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5780D-C99B-44CD-B9F9-1B5EB32FC71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pPr algn="ctr"/>
            <a:r>
              <a:rPr lang="en-US" b="1" dirty="0"/>
              <a:t>Power As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158E0-F9BD-4606-A4C0-C032315DDFD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 sz="2400" b="1" dirty="0"/>
              <a:t>Leadership is power.</a:t>
            </a:r>
          </a:p>
          <a:p>
            <a:r>
              <a:rPr lang="en-US" sz="2400" b="1" dirty="0"/>
              <a:t> Leadership is making a difference.</a:t>
            </a:r>
          </a:p>
          <a:p>
            <a:r>
              <a:rPr lang="en-US" sz="2400" b="1" dirty="0"/>
              <a:t> Leadership is the effective use of power to make a difference.</a:t>
            </a:r>
          </a:p>
          <a:p>
            <a:r>
              <a:rPr lang="en-US" sz="2400" b="1" dirty="0"/>
              <a:t> Leadership is the capacity to get things done.</a:t>
            </a:r>
          </a:p>
          <a:p>
            <a:r>
              <a:rPr lang="en-US" sz="2400" b="1" dirty="0"/>
              <a:t> Leadership is challenging others to do their work (empowerment).</a:t>
            </a:r>
          </a:p>
          <a:p>
            <a:r>
              <a:rPr lang="en-US" sz="2400" b="1" dirty="0"/>
              <a:t> Leadership is a community organization.</a:t>
            </a:r>
          </a:p>
        </p:txBody>
      </p:sp>
    </p:spTree>
    <p:extLst>
      <p:ext uri="{BB962C8B-B14F-4D97-AF65-F5344CB8AC3E}">
        <p14:creationId xmlns:p14="http://schemas.microsoft.com/office/powerpoint/2010/main" val="1860565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83620-B8BF-4378-B139-6B86B5D0B03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b="1" dirty="0"/>
              <a:t>Visionary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58CA7-1433-4FEC-90E3-921D9D4F5DC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2400" b="1" dirty="0"/>
              <a:t>Leadership is vision – looking at trends and patterns for future direction.</a:t>
            </a:r>
          </a:p>
          <a:p>
            <a:r>
              <a:rPr lang="en-US" sz="2400" b="1" dirty="0"/>
              <a:t> Leadership is doing what has never been done before.</a:t>
            </a:r>
          </a:p>
          <a:p>
            <a:r>
              <a:rPr lang="en-US" sz="2400" b="1" dirty="0"/>
              <a:t> Leadership is clarifying trends and patterns for future direction.</a:t>
            </a:r>
          </a:p>
          <a:p>
            <a:r>
              <a:rPr lang="en-US" sz="2400" b="1" dirty="0"/>
              <a:t> Leadership is seeing the problems in the present and being able to imagine a different future</a:t>
            </a:r>
          </a:p>
        </p:txBody>
      </p:sp>
    </p:spTree>
    <p:extLst>
      <p:ext uri="{BB962C8B-B14F-4D97-AF65-F5344CB8AC3E}">
        <p14:creationId xmlns:p14="http://schemas.microsoft.com/office/powerpoint/2010/main" val="14050987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{474416E4-9425-428F-A7DB-009174CB9D25}tf78438558_win32</Template>
  <TotalTime>94</TotalTime>
  <Words>1053</Words>
  <Application>Microsoft Office PowerPoint</Application>
  <PresentationFormat>Widescreen</PresentationFormat>
  <Paragraphs>122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Century Gothic</vt:lpstr>
      <vt:lpstr>Garamond</vt:lpstr>
      <vt:lpstr>SavonVTI</vt:lpstr>
      <vt:lpstr>ATLANTIC international university  leadership and management </vt:lpstr>
      <vt:lpstr>A Brief History of Leadership</vt:lpstr>
      <vt:lpstr>Theories in Context</vt:lpstr>
      <vt:lpstr>A Brief History of Leadership Theory</vt:lpstr>
      <vt:lpstr>Trait Leadership</vt:lpstr>
      <vt:lpstr>Situational Leadership</vt:lpstr>
      <vt:lpstr>Organizational Leadership</vt:lpstr>
      <vt:lpstr>Power As Leadership</vt:lpstr>
      <vt:lpstr>Visionary Leadership</vt:lpstr>
      <vt:lpstr>Social Ethics Leadership (1)</vt:lpstr>
      <vt:lpstr>Social Ethics Leadership (2)</vt:lpstr>
      <vt:lpstr>The Moral Dimension of Leadership</vt:lpstr>
      <vt:lpstr>The Moral Dimension of Leadership</vt:lpstr>
      <vt:lpstr>Reflective Leadership</vt:lpstr>
      <vt:lpstr>Adaptive Leadership (1)</vt:lpstr>
      <vt:lpstr>Adaptive Leadership (2)</vt:lpstr>
      <vt:lpstr>Networked Leadership</vt:lpstr>
      <vt:lpstr>The context in which Leadership is practiced today</vt:lpstr>
      <vt:lpstr>Adaptive Challenges</vt:lpstr>
      <vt:lpstr>Implications for Leadership</vt:lpstr>
      <vt:lpstr>The Purpose of Leadership in the 21st Century Is:</vt:lpstr>
      <vt:lpstr>Ecological Leadership</vt:lpstr>
      <vt:lpstr>Leadership and Optimizing Energy</vt:lpstr>
      <vt:lpstr>Questions to Ponder</vt:lpstr>
      <vt:lpstr>PRESENTATION OF LEADERSHIP DEVELOPMENT AND ADMINISTRATION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PAUL</dc:creator>
  <cp:lastModifiedBy>PAUL</cp:lastModifiedBy>
  <cp:revision>111</cp:revision>
  <dcterms:created xsi:type="dcterms:W3CDTF">2022-04-09T13:49:30Z</dcterms:created>
  <dcterms:modified xsi:type="dcterms:W3CDTF">2022-04-28T16:51:19Z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